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22" r:id="rId2"/>
    <p:sldId id="327" r:id="rId3"/>
    <p:sldId id="328" r:id="rId4"/>
    <p:sldId id="338" r:id="rId5"/>
    <p:sldId id="331" r:id="rId6"/>
    <p:sldId id="323" r:id="rId7"/>
    <p:sldId id="345" r:id="rId8"/>
    <p:sldId id="336" r:id="rId9"/>
    <p:sldId id="339" r:id="rId10"/>
    <p:sldId id="341" r:id="rId11"/>
    <p:sldId id="344" r:id="rId12"/>
    <p:sldId id="346" r:id="rId13"/>
    <p:sldId id="347" r:id="rId14"/>
    <p:sldId id="350" r:id="rId15"/>
    <p:sldId id="34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18BE"/>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51" autoAdjust="0"/>
    <p:restoredTop sz="94711" autoAdjust="0"/>
  </p:normalViewPr>
  <p:slideViewPr>
    <p:cSldViewPr>
      <p:cViewPr varScale="1">
        <p:scale>
          <a:sx n="69" d="100"/>
          <a:sy n="69" d="100"/>
        </p:scale>
        <p:origin x="-62" y="-2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124A8-3BA3-4AA0-99B8-ED342D33BEB8}" type="datetimeFigureOut">
              <a:rPr lang="en-US" smtClean="0"/>
              <a:pPr/>
              <a:t>10/26/2015</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5E509-935B-4FE5-80FF-973048AE50FB}" type="slidenum">
              <a:rPr lang="en-US" smtClean="0"/>
              <a:pPr/>
              <a:t>‹Nº›</a:t>
            </a:fld>
            <a:endParaRPr lang="en-US"/>
          </a:p>
        </p:txBody>
      </p:sp>
    </p:spTree>
    <p:extLst>
      <p:ext uri="{BB962C8B-B14F-4D97-AF65-F5344CB8AC3E}">
        <p14:creationId xmlns:p14="http://schemas.microsoft.com/office/powerpoint/2010/main" xmlns="" val="325069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lgn="ctr" defTabSz="923925">
              <a:defRPr u="sng">
                <a:solidFill>
                  <a:schemeClr val="tx1"/>
                </a:solidFill>
                <a:latin typeface="Arial" panose="020B0604020202020204" pitchFamily="34" charset="0"/>
              </a:defRPr>
            </a:lvl1pPr>
            <a:lvl2pPr marL="742950" indent="-285750" algn="ctr" defTabSz="923925">
              <a:defRPr u="sng">
                <a:solidFill>
                  <a:schemeClr val="tx1"/>
                </a:solidFill>
                <a:latin typeface="Arial" panose="020B0604020202020204" pitchFamily="34" charset="0"/>
              </a:defRPr>
            </a:lvl2pPr>
            <a:lvl3pPr marL="1143000" indent="-228600" algn="ctr" defTabSz="923925">
              <a:defRPr u="sng">
                <a:solidFill>
                  <a:schemeClr val="tx1"/>
                </a:solidFill>
                <a:latin typeface="Arial" panose="020B0604020202020204" pitchFamily="34" charset="0"/>
              </a:defRPr>
            </a:lvl3pPr>
            <a:lvl4pPr marL="1600200" indent="-228600" algn="ctr" defTabSz="923925">
              <a:defRPr u="sng">
                <a:solidFill>
                  <a:schemeClr val="tx1"/>
                </a:solidFill>
                <a:latin typeface="Arial" panose="020B0604020202020204" pitchFamily="34" charset="0"/>
              </a:defRPr>
            </a:lvl4pPr>
            <a:lvl5pPr marL="2057400" indent="-228600" algn="ctr" defTabSz="923925">
              <a:defRPr u="sng">
                <a:solidFill>
                  <a:schemeClr val="tx1"/>
                </a:solidFill>
                <a:latin typeface="Arial" panose="020B0604020202020204" pitchFamily="34" charset="0"/>
              </a:defRPr>
            </a:lvl5pPr>
            <a:lvl6pPr marL="2514600" indent="-228600" algn="ctr"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algn="ctr"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algn="ctr"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algn="ctr" defTabSz="923925" eaLnBrk="0" fontAlgn="base" hangingPunct="0">
              <a:spcBef>
                <a:spcPct val="0"/>
              </a:spcBef>
              <a:spcAft>
                <a:spcPct val="0"/>
              </a:spcAft>
              <a:defRPr u="sng">
                <a:solidFill>
                  <a:schemeClr val="tx1"/>
                </a:solidFill>
                <a:latin typeface="Arial" panose="020B0604020202020204" pitchFamily="34" charset="0"/>
              </a:defRPr>
            </a:lvl9pPr>
          </a:lstStyle>
          <a:p>
            <a:pPr algn="r"/>
            <a:fld id="{BCC1D36F-EEDC-4D04-91FE-728617917CBE}" type="slidenum">
              <a:rPr lang="es-ES" altLang="es-ES" u="none"/>
              <a:pPr algn="r"/>
              <a:t>15</a:t>
            </a:fld>
            <a:endParaRPr lang="es-ES" altLang="es-ES" u="none"/>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xmlns="" val="275110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830C046-43E3-4637-AC15-6DFDA7453B94}"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0C046-43E3-4637-AC15-6DFDA7453B94}"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0C046-43E3-4637-AC15-6DFDA7453B94}"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B117C6D6-ABDE-414E-8F4B-5EB1F514BB49}"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830C046-43E3-4637-AC15-6DFDA7453B94}" type="slidenum">
              <a:rPr lang="en-US" smtClean="0"/>
              <a:pPr/>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17C6D6-ABDE-414E-8F4B-5EB1F514BB49}" type="datetimeFigureOut">
              <a:rPr lang="en-US" smtClean="0"/>
              <a:pPr/>
              <a:t>10/26/2015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30C046-43E3-4637-AC15-6DFDA7453B94}" type="slidenum">
              <a:rPr lang="en-US" smtClean="0"/>
              <a:pPr/>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MarchaBici_CanalYII%252520%25252817%252529"/>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55776" y="2204864"/>
            <a:ext cx="3816424" cy="2381647"/>
          </a:xfrm>
          <a:prstGeom prst="rect">
            <a:avLst/>
          </a:prstGeom>
          <a:noFill/>
          <a:ln>
            <a:noFill/>
          </a:ln>
          <a:extLst/>
        </p:spPr>
      </p:pic>
      <p:sp>
        <p:nvSpPr>
          <p:cNvPr id="5" name="Rectángulo 4"/>
          <p:cNvSpPr/>
          <p:nvPr/>
        </p:nvSpPr>
        <p:spPr>
          <a:xfrm>
            <a:off x="323528" y="4797152"/>
            <a:ext cx="8496944" cy="892552"/>
          </a:xfrm>
          <a:prstGeom prst="rect">
            <a:avLst/>
          </a:prstGeom>
        </p:spPr>
        <p:txBody>
          <a:bodyPr wrap="square">
            <a:spAutoFit/>
          </a:bodyPr>
          <a:lstStyle/>
          <a:p>
            <a:pPr algn="ctr"/>
            <a:r>
              <a:rPr lang="es-ES" sz="2800" b="1" dirty="0" smtClean="0">
                <a:latin typeface="Arial" panose="020B0604020202020204" pitchFamily="34" charset="0"/>
                <a:cs typeface="Arial" panose="020B0604020202020204" pitchFamily="34" charset="0"/>
              </a:rPr>
              <a:t>SITUACIÓN DEL CANAL DE ISABEL II</a:t>
            </a:r>
          </a:p>
          <a:p>
            <a:pPr algn="ctr"/>
            <a:r>
              <a:rPr lang="es-ES" sz="2400" b="1" dirty="0" smtClean="0">
                <a:latin typeface="Arial" panose="020B0604020202020204" pitchFamily="34" charset="0"/>
                <a:cs typeface="Arial" panose="020B0604020202020204" pitchFamily="34" charset="0"/>
              </a:rPr>
              <a:t>OBJETIVOS E INSTRUMENTOS PARA EL CAMBIO</a:t>
            </a:r>
            <a:endParaRPr lang="es-ES" sz="2400" dirty="0"/>
          </a:p>
        </p:txBody>
      </p:sp>
      <p:sp>
        <p:nvSpPr>
          <p:cNvPr id="3" name="Rectángulo 2"/>
          <p:cNvSpPr/>
          <p:nvPr/>
        </p:nvSpPr>
        <p:spPr>
          <a:xfrm>
            <a:off x="720095" y="5949280"/>
            <a:ext cx="7596321" cy="369332"/>
          </a:xfrm>
          <a:prstGeom prst="rect">
            <a:avLst/>
          </a:prstGeom>
        </p:spPr>
        <p:txBody>
          <a:bodyPr wrap="square">
            <a:spAutoFit/>
          </a:bodyPr>
          <a:lstStyle/>
          <a:p>
            <a:pPr algn="ctr"/>
            <a:r>
              <a:rPr lang="es-ES" b="1" dirty="0">
                <a:solidFill>
                  <a:schemeClr val="accent1">
                    <a:lumMod val="75000"/>
                  </a:schemeClr>
                </a:solidFill>
                <a:latin typeface="Arial" panose="020B0604020202020204" pitchFamily="34" charset="0"/>
                <a:cs typeface="Arial" panose="020B0604020202020204" pitchFamily="34" charset="0"/>
              </a:rPr>
              <a:t>Plataforma contra la privatización del Canal de Isabel II</a:t>
            </a:r>
          </a:p>
        </p:txBody>
      </p:sp>
      <p:sp>
        <p:nvSpPr>
          <p:cNvPr id="6" name="CuadroTexto 5"/>
          <p:cNvSpPr txBox="1"/>
          <p:nvPr/>
        </p:nvSpPr>
        <p:spPr>
          <a:xfrm>
            <a:off x="323528" y="764704"/>
            <a:ext cx="8533860" cy="1231106"/>
          </a:xfrm>
          <a:prstGeom prst="rect">
            <a:avLst/>
          </a:prstGeom>
          <a:noFill/>
        </p:spPr>
        <p:txBody>
          <a:bodyPr wrap="square" rtlCol="0">
            <a:spAutoFit/>
          </a:bodyPr>
          <a:lstStyle/>
          <a:p>
            <a:pPr algn="ctr"/>
            <a:r>
              <a:rPr lang="es-ES" sz="2400" b="1" dirty="0" smtClean="0">
                <a:solidFill>
                  <a:schemeClr val="accent1">
                    <a:lumMod val="75000"/>
                  </a:schemeClr>
                </a:solidFill>
                <a:latin typeface="Arial" panose="020B0604020202020204" pitchFamily="34" charset="0"/>
                <a:cs typeface="Arial" panose="020B0604020202020204" pitchFamily="34" charset="0"/>
              </a:rPr>
              <a:t>ENCUENTRO MUNICIPAL</a:t>
            </a:r>
          </a:p>
          <a:p>
            <a:pPr algn="ctr"/>
            <a:r>
              <a:rPr lang="es-ES" sz="1400" b="1" dirty="0" smtClean="0">
                <a:solidFill>
                  <a:schemeClr val="accent1">
                    <a:lumMod val="75000"/>
                  </a:schemeClr>
                </a:solidFill>
                <a:latin typeface="Arial" panose="020B0604020202020204" pitchFamily="34" charset="0"/>
                <a:cs typeface="Arial" panose="020B0604020202020204" pitchFamily="34" charset="0"/>
              </a:rPr>
              <a:t>Por una gestión 199% pública del ciclo integral del agua, transparente, participativa, sostenible, respetuosa con las competencias municipales y vinculada al derecho humano al agua </a:t>
            </a:r>
          </a:p>
          <a:p>
            <a:pPr algn="ctr"/>
            <a:endParaRPr lang="es-ES" sz="800" dirty="0" smtClean="0">
              <a:solidFill>
                <a:schemeClr val="accent1">
                  <a:lumMod val="75000"/>
                </a:schemeClr>
              </a:solidFill>
              <a:latin typeface="Arial" panose="020B0604020202020204" pitchFamily="34" charset="0"/>
              <a:cs typeface="Arial" panose="020B0604020202020204" pitchFamily="34" charset="0"/>
            </a:endParaRPr>
          </a:p>
          <a:p>
            <a:pPr algn="ctr"/>
            <a:r>
              <a:rPr lang="es-ES" sz="1400" dirty="0" smtClean="0">
                <a:solidFill>
                  <a:schemeClr val="accent1">
                    <a:lumMod val="75000"/>
                  </a:schemeClr>
                </a:solidFill>
                <a:latin typeface="Arial" panose="020B0604020202020204" pitchFamily="34" charset="0"/>
                <a:cs typeface="Arial" panose="020B0604020202020204" pitchFamily="34" charset="0"/>
              </a:rPr>
              <a:t>8 DE 0CTUBRE DE 2015</a:t>
            </a:r>
            <a:endParaRPr lang="es-ES" sz="14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257355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404664"/>
            <a:ext cx="8064896" cy="461665"/>
          </a:xfrm>
          <a:prstGeom prst="rect">
            <a:avLst/>
          </a:prstGeom>
          <a:noFill/>
        </p:spPr>
        <p:txBody>
          <a:bodyPr wrap="square" rtlCol="0">
            <a:spAutoFit/>
          </a:bodyPr>
          <a:lstStyle/>
          <a:p>
            <a:pPr algn="ctr"/>
            <a:r>
              <a:rPr lang="es-ES" sz="2400" b="1" dirty="0" smtClean="0">
                <a:solidFill>
                  <a:srgbClr val="0070C0"/>
                </a:solidFill>
                <a:latin typeface="Arial" panose="020B0604020202020204" pitchFamily="34" charset="0"/>
                <a:cs typeface="Arial" panose="020B0604020202020204" pitchFamily="34" charset="0"/>
              </a:rPr>
              <a:t>NIVELES DE ACTUACIÓN</a:t>
            </a:r>
            <a:endParaRPr lang="es-ES" sz="2400" b="1" dirty="0">
              <a:solidFill>
                <a:srgbClr val="0070C0"/>
              </a:solidFill>
              <a:latin typeface="Arial" panose="020B0604020202020204" pitchFamily="34" charset="0"/>
              <a:cs typeface="Arial" panose="020B0604020202020204" pitchFamily="34" charset="0"/>
            </a:endParaRPr>
          </a:p>
        </p:txBody>
      </p:sp>
      <p:sp>
        <p:nvSpPr>
          <p:cNvPr id="2" name="CuadroTexto 1"/>
          <p:cNvSpPr txBox="1"/>
          <p:nvPr/>
        </p:nvSpPr>
        <p:spPr>
          <a:xfrm>
            <a:off x="323528" y="980728"/>
            <a:ext cx="8712968" cy="5201424"/>
          </a:xfrm>
          <a:prstGeom prst="rect">
            <a:avLst/>
          </a:prstGeom>
          <a:noFill/>
        </p:spPr>
        <p:txBody>
          <a:bodyPr wrap="square" rtlCol="0">
            <a:spAutoFit/>
          </a:bodyPr>
          <a:lstStyle/>
          <a:p>
            <a:r>
              <a:rPr lang="es-ES" sz="2000" dirty="0" smtClean="0">
                <a:latin typeface="Arial" panose="020B0604020202020204" pitchFamily="34" charset="0"/>
                <a:cs typeface="Arial" panose="020B0604020202020204" pitchFamily="34" charset="0"/>
              </a:rPr>
              <a:t>    1.  </a:t>
            </a:r>
            <a:r>
              <a:rPr lang="es-ES" sz="2000" u="sng" dirty="0" smtClean="0">
                <a:latin typeface="Arial" panose="020B0604020202020204" pitchFamily="34" charset="0"/>
                <a:cs typeface="Arial" panose="020B0604020202020204" pitchFamily="34" charset="0"/>
              </a:rPr>
              <a:t>INSTITUCIONAL</a:t>
            </a:r>
          </a:p>
          <a:p>
            <a:pPr marL="171450" indent="-171450">
              <a:buFont typeface="Arial" panose="020B0604020202020204" pitchFamily="34" charset="0"/>
              <a:buChar char="•"/>
            </a:pPr>
            <a:endParaRPr lang="es-ES" sz="800"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b="1" dirty="0" smtClean="0">
                <a:latin typeface="Arial" panose="020B0604020202020204" pitchFamily="34" charset="0"/>
                <a:cs typeface="Arial" panose="020B0604020202020204" pitchFamily="34" charset="0"/>
              </a:rPr>
              <a:t>Asamblea de Madrid</a:t>
            </a:r>
            <a:r>
              <a:rPr lang="es-ES" sz="2000" dirty="0" smtClean="0">
                <a:latin typeface="Arial" panose="020B0604020202020204" pitchFamily="34" charset="0"/>
                <a:cs typeface="Arial" panose="020B0604020202020204" pitchFamily="34" charset="0"/>
              </a:rPr>
              <a:t>: Coordinación y colaboración con grupos autonómicos (Podemos, PSOE y Ciudadanos / Acción legislativa y de control</a:t>
            </a:r>
          </a:p>
          <a:p>
            <a:pPr marL="171450" indent="-171450">
              <a:buFont typeface="Arial" panose="020B0604020202020204" pitchFamily="34" charset="0"/>
              <a:buChar char="•"/>
            </a:pPr>
            <a:endParaRPr lang="es-ES" sz="800" u="sng"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b="1" dirty="0" smtClean="0">
                <a:latin typeface="Arial" panose="020B0604020202020204" pitchFamily="34" charset="0"/>
                <a:cs typeface="Arial" panose="020B0604020202020204" pitchFamily="34" charset="0"/>
              </a:rPr>
              <a:t>Ayuntamientos: </a:t>
            </a:r>
            <a:r>
              <a:rPr lang="es-ES" sz="2000" dirty="0" smtClean="0">
                <a:latin typeface="Arial" panose="020B0604020202020204" pitchFamily="34" charset="0"/>
                <a:cs typeface="Arial" panose="020B0604020202020204" pitchFamily="34" charset="0"/>
              </a:rPr>
              <a:t>Coordinación y colaboración con alcaldes y concejales / Apoyo a la constitución de un movimiento </a:t>
            </a:r>
            <a:r>
              <a:rPr lang="es-ES" sz="2000" dirty="0" err="1" smtClean="0">
                <a:latin typeface="Arial" panose="020B0604020202020204" pitchFamily="34" charset="0"/>
                <a:cs typeface="Arial" panose="020B0604020202020204" pitchFamily="34" charset="0"/>
              </a:rPr>
              <a:t>municipalista</a:t>
            </a:r>
            <a:r>
              <a:rPr lang="es-ES" sz="2000" dirty="0" smtClean="0">
                <a:latin typeface="Arial" panose="020B0604020202020204" pitchFamily="34" charset="0"/>
                <a:cs typeface="Arial" panose="020B0604020202020204" pitchFamily="34" charset="0"/>
              </a:rPr>
              <a:t> contra la privatización del Canal y por un nuevo modelo de gestión / Control de la actividad de Canal gestión / Acciones locales contra los desahucios hídrico.</a:t>
            </a:r>
          </a:p>
          <a:p>
            <a:pPr marL="171450" indent="-171450">
              <a:buFont typeface="Arial" panose="020B0604020202020204" pitchFamily="34" charset="0"/>
              <a:buChar char="•"/>
            </a:pPr>
            <a:endParaRPr lang="es-ES" sz="800" dirty="0">
              <a:latin typeface="Arial" panose="020B0604020202020204" pitchFamily="34" charset="0"/>
              <a:cs typeface="Arial" panose="020B0604020202020204" pitchFamily="34" charset="0"/>
            </a:endParaRPr>
          </a:p>
          <a:p>
            <a:r>
              <a:rPr lang="es-ES" sz="2000" dirty="0" smtClean="0">
                <a:latin typeface="Arial" panose="020B0604020202020204" pitchFamily="34" charset="0"/>
                <a:cs typeface="Arial" panose="020B0604020202020204" pitchFamily="34" charset="0"/>
              </a:rPr>
              <a:t>      2.  </a:t>
            </a:r>
            <a:r>
              <a:rPr lang="es-ES" sz="2000" u="sng" dirty="0" smtClean="0">
                <a:latin typeface="Arial" panose="020B0604020202020204" pitchFamily="34" charset="0"/>
                <a:cs typeface="Arial" panose="020B0604020202020204" pitchFamily="34" charset="0"/>
              </a:rPr>
              <a:t>SOCIAL</a:t>
            </a:r>
          </a:p>
          <a:p>
            <a:endParaRPr lang="es-ES" sz="800" u="sng"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Coordinación y colaboración con asociaciones, sindicatos y movimientos sociales</a:t>
            </a:r>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Información, </a:t>
            </a: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debate, movilización, comunicación.</a:t>
            </a:r>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Apoyo a </a:t>
            </a:r>
            <a:r>
              <a:rPr lang="es-ES" sz="2000" dirty="0" err="1" smtClean="0">
                <a:latin typeface="Arial" panose="020B0604020202020204" pitchFamily="34" charset="0"/>
                <a:cs typeface="Arial" panose="020B0604020202020204" pitchFamily="34" charset="0"/>
              </a:rPr>
              <a:t>a</a:t>
            </a:r>
            <a:r>
              <a:rPr lang="es-ES" sz="2000" dirty="0" smtClean="0">
                <a:latin typeface="Arial" panose="020B0604020202020204" pitchFamily="34" charset="0"/>
                <a:cs typeface="Arial" panose="020B0604020202020204" pitchFamily="34" charset="0"/>
              </a:rPr>
              <a:t> la lucha contra los cortes de agua y otros servicios básicos </a:t>
            </a:r>
            <a:endParaRPr lang="es-ES" sz="800" u="sng"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Coordinación participación en la RAP y el Movimiento Europeo del Agua     </a:t>
            </a:r>
            <a:endParaRPr lang="es-ES"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3168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404664"/>
            <a:ext cx="8064896" cy="461665"/>
          </a:xfrm>
          <a:prstGeom prst="rect">
            <a:avLst/>
          </a:prstGeom>
          <a:noFill/>
        </p:spPr>
        <p:txBody>
          <a:bodyPr wrap="square" rtlCol="0">
            <a:spAutoFit/>
          </a:bodyPr>
          <a:lstStyle/>
          <a:p>
            <a:pPr algn="ctr"/>
            <a:r>
              <a:rPr lang="es-ES" sz="2400" b="1" dirty="0" smtClean="0">
                <a:solidFill>
                  <a:srgbClr val="0070C0"/>
                </a:solidFill>
                <a:latin typeface="Arial" panose="020B0604020202020204" pitchFamily="34" charset="0"/>
                <a:cs typeface="Arial" panose="020B0604020202020204" pitchFamily="34" charset="0"/>
              </a:rPr>
              <a:t>EL PAPEL CENTRAL DE LOS AYUNTAMIENTOS </a:t>
            </a:r>
            <a:endParaRPr lang="es-ES" sz="2400" b="1" dirty="0">
              <a:solidFill>
                <a:srgbClr val="0070C0"/>
              </a:solidFill>
              <a:latin typeface="Arial" panose="020B0604020202020204" pitchFamily="34" charset="0"/>
              <a:cs typeface="Arial" panose="020B0604020202020204" pitchFamily="34" charset="0"/>
            </a:endParaRPr>
          </a:p>
        </p:txBody>
      </p:sp>
      <p:sp>
        <p:nvSpPr>
          <p:cNvPr id="2" name="CuadroTexto 1"/>
          <p:cNvSpPr txBox="1"/>
          <p:nvPr/>
        </p:nvSpPr>
        <p:spPr>
          <a:xfrm>
            <a:off x="251520" y="1052736"/>
            <a:ext cx="8784976" cy="5386090"/>
          </a:xfrm>
          <a:prstGeom prst="rect">
            <a:avLst/>
          </a:prstGeom>
          <a:noFill/>
        </p:spPr>
        <p:txBody>
          <a:bodyPr wrap="square" rtlCol="0">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Los ayuntamientos, por su representatividad y su fuerza institucional,  constituyen un pilar fundamental en la lucha por el cambio a un nuevo modelo de gestión del Canal.</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Los ayuntamientos necesitan un nuevo modelo de gestión que refuerce su influencia en la entidad, respete sus competencias y autonomía y elimine   la contradicción cliente /accionista en laque están sumidos en la actualidad.</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Desde los ayuntamientos existen posibilidades de realizar actuaciones (mociones, iniciativas legislativas municipales, rotura de los convenios, etc.) decisivas, para posibilitar un cambio radical en el tipo de gestión actual del Canal. Su confluencia con la sociedad civil reforzará las posibilidades de éxito.</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Para debatir el papel y las posibilidades de actuación de los ayuntamiento ante la situación actual del Canal, se ha celebrado el 8 de octubre un encuentro municipal en el Auditorio Marcelino Camacho de Madrid.</a:t>
            </a:r>
            <a:endParaRPr lang="es-ES"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90904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260648"/>
            <a:ext cx="8136904" cy="830997"/>
          </a:xfrm>
          <a:prstGeom prst="rect">
            <a:avLst/>
          </a:prstGeom>
          <a:noFill/>
        </p:spPr>
        <p:txBody>
          <a:bodyPr wrap="square" rtlCol="0">
            <a:spAutoFit/>
          </a:bodyPr>
          <a:lstStyle/>
          <a:p>
            <a:pPr algn="ctr"/>
            <a:r>
              <a:rPr lang="es-ES" sz="2400" b="1" dirty="0" smtClean="0">
                <a:solidFill>
                  <a:schemeClr val="accent1">
                    <a:lumMod val="75000"/>
                  </a:schemeClr>
                </a:solidFill>
                <a:latin typeface="Arial" panose="020B0604020202020204" pitchFamily="34" charset="0"/>
                <a:cs typeface="Arial" panose="020B0604020202020204" pitchFamily="34" charset="0"/>
              </a:rPr>
              <a:t>CONCLUSIONES DEL ENCUENTRO MUNICIPAL DEL</a:t>
            </a:r>
          </a:p>
          <a:p>
            <a:pPr algn="ctr"/>
            <a:r>
              <a:rPr lang="es-ES" sz="2400" b="1" dirty="0" smtClean="0">
                <a:solidFill>
                  <a:schemeClr val="accent1">
                    <a:lumMod val="75000"/>
                  </a:schemeClr>
                </a:solidFill>
                <a:latin typeface="Arial" panose="020B0604020202020204" pitchFamily="34" charset="0"/>
                <a:cs typeface="Arial" panose="020B0604020202020204" pitchFamily="34" charset="0"/>
              </a:rPr>
              <a:t> 8  DE OCTUBRE DE 2015 </a:t>
            </a:r>
            <a:endParaRPr lang="es-ES" sz="2400" b="1" dirty="0">
              <a:solidFill>
                <a:schemeClr val="accent1">
                  <a:lumMod val="75000"/>
                </a:schemeClr>
              </a:solidFill>
              <a:latin typeface="Arial" panose="020B0604020202020204" pitchFamily="34" charset="0"/>
              <a:cs typeface="Arial" panose="020B0604020202020204" pitchFamily="34" charset="0"/>
            </a:endParaRPr>
          </a:p>
        </p:txBody>
      </p:sp>
      <p:sp>
        <p:nvSpPr>
          <p:cNvPr id="2" name="CuadroTexto 1"/>
          <p:cNvSpPr txBox="1"/>
          <p:nvPr/>
        </p:nvSpPr>
        <p:spPr>
          <a:xfrm>
            <a:off x="323528" y="4725144"/>
            <a:ext cx="8352928" cy="1877437"/>
          </a:xfrm>
          <a:prstGeom prst="rect">
            <a:avLst/>
          </a:prstGeom>
          <a:noFill/>
        </p:spPr>
        <p:txBody>
          <a:bodyPr wrap="square" rtlCol="0">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Exigir la paralización definitiva de la privatización del CYII, derogando la Ley de Acompañamiento de 2008.</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Pedir a la Asamblea de Madrid que promulgue una Ley que revierta al Canal a su condición de ente público y establezca un modelo de gestión 100% público, transparente y participativo.</a:t>
            </a:r>
          </a:p>
          <a:p>
            <a:endParaRPr lang="es-ES" sz="800" dirty="0" smtClean="0">
              <a:latin typeface="Arial" panose="020B0604020202020204" pitchFamily="34" charset="0"/>
              <a:cs typeface="Arial" panose="020B0604020202020204" pitchFamily="34" charset="0"/>
            </a:endParaRPr>
          </a:p>
        </p:txBody>
      </p:sp>
      <p:pic>
        <p:nvPicPr>
          <p:cNvPr id="1026" name="Picture 2" descr="C:\Users\Liliana\Documents\Canal de Isabel II\Estrategia Pltaforma 2015\eEncuentro Municipal 8 de octubre\Foto de Encuentro municipal  5 - Google Fotos_files\q_oyTI9AXMMAG6uS8w2f7vWEZr56N81-al81eRv8B0sgi03jqaaw=w1000-h665-n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36391" y="1162517"/>
            <a:ext cx="5199210" cy="34574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6512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620688"/>
            <a:ext cx="8352928" cy="830997"/>
          </a:xfrm>
          <a:prstGeom prst="rect">
            <a:avLst/>
          </a:prstGeom>
          <a:noFill/>
        </p:spPr>
        <p:txBody>
          <a:bodyPr wrap="square" rtlCol="0">
            <a:spAutoFit/>
          </a:bodyPr>
          <a:lstStyle/>
          <a:p>
            <a:pPr algn="ctr"/>
            <a:r>
              <a:rPr lang="es-ES" sz="2400" b="1" dirty="0" smtClean="0">
                <a:solidFill>
                  <a:schemeClr val="accent1">
                    <a:lumMod val="75000"/>
                  </a:schemeClr>
                </a:solidFill>
                <a:latin typeface="Arial" panose="020B0604020202020204" pitchFamily="34" charset="0"/>
                <a:cs typeface="Arial" panose="020B0604020202020204" pitchFamily="34" charset="0"/>
              </a:rPr>
              <a:t>CONCLUSIONES DEL ENCUENTRO MUNICIPAL DEL</a:t>
            </a:r>
          </a:p>
          <a:p>
            <a:pPr algn="ctr"/>
            <a:r>
              <a:rPr lang="es-ES" sz="2400" b="1" dirty="0" smtClean="0">
                <a:solidFill>
                  <a:schemeClr val="accent1">
                    <a:lumMod val="75000"/>
                  </a:schemeClr>
                </a:solidFill>
                <a:latin typeface="Arial" panose="020B0604020202020204" pitchFamily="34" charset="0"/>
                <a:cs typeface="Arial" panose="020B0604020202020204" pitchFamily="34" charset="0"/>
              </a:rPr>
              <a:t> 8  DE OCTUBRE DE 2015 </a:t>
            </a:r>
            <a:endParaRPr lang="es-ES" sz="2400" b="1" dirty="0">
              <a:solidFill>
                <a:schemeClr val="accent1">
                  <a:lumMod val="75000"/>
                </a:schemeClr>
              </a:solidFill>
              <a:latin typeface="Arial" panose="020B0604020202020204" pitchFamily="34" charset="0"/>
              <a:cs typeface="Arial" panose="020B0604020202020204" pitchFamily="34" charset="0"/>
            </a:endParaRPr>
          </a:p>
        </p:txBody>
      </p:sp>
      <p:sp>
        <p:nvSpPr>
          <p:cNvPr id="2" name="CuadroTexto 1"/>
          <p:cNvSpPr txBox="1"/>
          <p:nvPr/>
        </p:nvSpPr>
        <p:spPr>
          <a:xfrm>
            <a:off x="323528" y="1628800"/>
            <a:ext cx="8496944" cy="5016758"/>
          </a:xfrm>
          <a:prstGeom prst="rect">
            <a:avLst/>
          </a:prstGeom>
          <a:noFill/>
        </p:spPr>
        <p:txBody>
          <a:bodyPr wrap="square" rtlCol="0">
            <a:spAutoFit/>
          </a:bodyPr>
          <a:lstStyle/>
          <a:p>
            <a:pPr marL="342900" indent="-342900">
              <a:buFont typeface="Arial" panose="020B0604020202020204" pitchFamily="34" charset="0"/>
              <a:buChar char="•"/>
            </a:pPr>
            <a:r>
              <a:rPr lang="es-ES" sz="2000" dirty="0">
                <a:latin typeface="Arial" panose="020B0604020202020204" pitchFamily="34" charset="0"/>
                <a:cs typeface="Arial" panose="020B0604020202020204" pitchFamily="34" charset="0"/>
              </a:rPr>
              <a:t>Estudiar la posibilidad de blindar la gestión pública del CYII en el Estatuto de la Comunidad de Madrid.</a:t>
            </a:r>
          </a:p>
          <a:p>
            <a:endParaRPr lang="es-ES"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a:latin typeface="Arial" panose="020B0604020202020204" pitchFamily="34" charset="0"/>
                <a:cs typeface="Arial" panose="020B0604020202020204" pitchFamily="34" charset="0"/>
              </a:rPr>
              <a:t>Coordinar, para tal fin, los esfuerzos de los ayuntamientos con las actuaciones de los grupos progresistas de la Asamblea de </a:t>
            </a:r>
            <a:r>
              <a:rPr lang="es-ES" sz="2000" dirty="0" smtClean="0">
                <a:latin typeface="Arial" panose="020B0604020202020204" pitchFamily="34" charset="0"/>
                <a:cs typeface="Arial" panose="020B0604020202020204" pitchFamily="34" charset="0"/>
              </a:rPr>
              <a:t>Madrid</a:t>
            </a:r>
          </a:p>
          <a:p>
            <a:endParaRPr lang="es-ES"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Aprobar el modelo de MOCIÓN presentado por la Plataforma, que con </a:t>
            </a:r>
            <a:r>
              <a:rPr lang="es-ES" sz="2000" dirty="0" err="1" smtClean="0">
                <a:latin typeface="Arial" panose="020B0604020202020204" pitchFamily="34" charset="0"/>
                <a:cs typeface="Arial" panose="020B0604020202020204" pitchFamily="34" charset="0"/>
              </a:rPr>
              <a:t>con</a:t>
            </a:r>
            <a:r>
              <a:rPr lang="es-ES" sz="2000" dirty="0" smtClean="0">
                <a:latin typeface="Arial" panose="020B0604020202020204" pitchFamily="34" charset="0"/>
                <a:cs typeface="Arial" panose="020B0604020202020204" pitchFamily="34" charset="0"/>
              </a:rPr>
              <a:t> las adecuaciones necesarias en cada caso, se presentará en los Plenos municipales donde sea posible.</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Exigir una auditoría económica y de gestión del Canal de Isabel II y realizar auditorías de las actuaciones del Canal y de la situación del agua en cada municipio. La Plataforma se compromete a presentar una propuesta sobre los elementos más importantes a tener en cuenta en dichas auditorías.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Analizar las posibilidades y consecuencias de la denuncia de los convenios actuales con el Canal de Isabel II.</a:t>
            </a:r>
          </a:p>
          <a:p>
            <a:endParaRPr lang="es-ES"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45978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764704"/>
            <a:ext cx="8208912" cy="830997"/>
          </a:xfrm>
          <a:prstGeom prst="rect">
            <a:avLst/>
          </a:prstGeom>
          <a:noFill/>
        </p:spPr>
        <p:txBody>
          <a:bodyPr wrap="square" rtlCol="0">
            <a:spAutoFit/>
          </a:bodyPr>
          <a:lstStyle/>
          <a:p>
            <a:pPr algn="ctr"/>
            <a:r>
              <a:rPr lang="es-ES" sz="2400" b="1" dirty="0" smtClean="0">
                <a:solidFill>
                  <a:schemeClr val="accent1">
                    <a:lumMod val="75000"/>
                  </a:schemeClr>
                </a:solidFill>
                <a:latin typeface="Arial" panose="020B0604020202020204" pitchFamily="34" charset="0"/>
                <a:cs typeface="Arial" panose="020B0604020202020204" pitchFamily="34" charset="0"/>
              </a:rPr>
              <a:t>CONCLUSIONES DEL ENCUENTRO MUNICIPAL DEL</a:t>
            </a:r>
          </a:p>
          <a:p>
            <a:pPr algn="ctr"/>
            <a:r>
              <a:rPr lang="es-ES" sz="2400" b="1" dirty="0" smtClean="0">
                <a:solidFill>
                  <a:schemeClr val="accent1">
                    <a:lumMod val="75000"/>
                  </a:schemeClr>
                </a:solidFill>
                <a:latin typeface="Arial" panose="020B0604020202020204" pitchFamily="34" charset="0"/>
                <a:cs typeface="Arial" panose="020B0604020202020204" pitchFamily="34" charset="0"/>
              </a:rPr>
              <a:t> 8  DE OCTUBRE DE 2015 </a:t>
            </a:r>
            <a:endParaRPr lang="es-ES" sz="2400" b="1" dirty="0">
              <a:solidFill>
                <a:schemeClr val="accent1">
                  <a:lumMod val="75000"/>
                </a:schemeClr>
              </a:solidFill>
              <a:latin typeface="Arial" panose="020B0604020202020204" pitchFamily="34" charset="0"/>
              <a:cs typeface="Arial" panose="020B0604020202020204" pitchFamily="34" charset="0"/>
            </a:endParaRPr>
          </a:p>
        </p:txBody>
      </p:sp>
      <p:sp>
        <p:nvSpPr>
          <p:cNvPr id="5" name="Rectángulo 4"/>
          <p:cNvSpPr/>
          <p:nvPr/>
        </p:nvSpPr>
        <p:spPr>
          <a:xfrm>
            <a:off x="539552" y="1916832"/>
            <a:ext cx="8136904" cy="4462760"/>
          </a:xfrm>
          <a:prstGeom prst="rect">
            <a:avLst/>
          </a:prstGeom>
        </p:spPr>
        <p:txBody>
          <a:bodyPr wrap="square">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Impulsar dentro de la Federación de Municipios de Madrid, una posición beligerante contra la privatización del Canal y un espacio de reflexión sobre el nuevo modelo de gestión a implantar.</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Oposición </a:t>
            </a:r>
            <a:r>
              <a:rPr lang="es-ES" sz="2000" dirty="0">
                <a:latin typeface="Arial" panose="020B0604020202020204" pitchFamily="34" charset="0"/>
                <a:cs typeface="Arial" panose="020B0604020202020204" pitchFamily="34" charset="0"/>
              </a:rPr>
              <a:t>de los Ayuntamientos a los cortes de suministro de </a:t>
            </a:r>
            <a:r>
              <a:rPr lang="es-ES" sz="2000" dirty="0" smtClean="0">
                <a:latin typeface="Arial" panose="020B0604020202020204" pitchFamily="34" charset="0"/>
                <a:cs typeface="Arial" panose="020B0604020202020204" pitchFamily="34" charset="0"/>
              </a:rPr>
              <a:t>agua. Conformidad con la propuesta de protocolo CYII-ayuntamientos, elaborada por la Plataforma, para impedir dichos cortes.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 Búsqueda de estrategias en cada ayuntamiento para impedir, mientras tanto, los desahucios hídricos y energéticos.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Creación </a:t>
            </a:r>
            <a:r>
              <a:rPr lang="es-ES" sz="2000" dirty="0">
                <a:latin typeface="Arial" panose="020B0604020202020204" pitchFamily="34" charset="0"/>
                <a:cs typeface="Arial" panose="020B0604020202020204" pitchFamily="34" charset="0"/>
              </a:rPr>
              <a:t>de una </a:t>
            </a:r>
            <a:r>
              <a:rPr lang="es-ES" sz="2000" dirty="0" smtClean="0">
                <a:latin typeface="Arial" panose="020B0604020202020204" pitchFamily="34" charset="0"/>
                <a:cs typeface="Arial" panose="020B0604020202020204" pitchFamily="34" charset="0"/>
              </a:rPr>
              <a:t>red </a:t>
            </a:r>
            <a:r>
              <a:rPr lang="es-ES" sz="2000" dirty="0">
                <a:latin typeface="Arial" panose="020B0604020202020204" pitchFamily="34" charset="0"/>
                <a:cs typeface="Arial" panose="020B0604020202020204" pitchFamily="34" charset="0"/>
              </a:rPr>
              <a:t>de ciudades por el agua pública en la Comunidad de Madrid</a:t>
            </a:r>
            <a:r>
              <a:rPr lang="es-ES" sz="2000" dirty="0" smtClean="0">
                <a:latin typeface="Arial" panose="020B0604020202020204" pitchFamily="34" charset="0"/>
                <a:cs typeface="Arial" panose="020B0604020202020204" pitchFamily="34" charset="0"/>
              </a:rPr>
              <a:t>. La Plataforma realizará una propuesta organizativa y de </a:t>
            </a:r>
            <a:r>
              <a:rPr lang="es-ES" sz="2000" smtClean="0">
                <a:latin typeface="Arial" panose="020B0604020202020204" pitchFamily="34" charset="0"/>
                <a:cs typeface="Arial" panose="020B0604020202020204" pitchFamily="34" charset="0"/>
              </a:rPr>
              <a:t>contenidos de </a:t>
            </a:r>
            <a:r>
              <a:rPr lang="es-ES" sz="2000" dirty="0" smtClean="0">
                <a:latin typeface="Arial" panose="020B0604020202020204" pitchFamily="34" charset="0"/>
                <a:cs typeface="Arial" panose="020B0604020202020204" pitchFamily="34" charset="0"/>
              </a:rPr>
              <a:t>dicha red.</a:t>
            </a:r>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87504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7"/>
          <p:cNvSpPr txBox="1">
            <a:spLocks noChangeArrowheads="1"/>
          </p:cNvSpPr>
          <p:nvPr/>
        </p:nvSpPr>
        <p:spPr bwMode="auto">
          <a:xfrm>
            <a:off x="395288" y="1052736"/>
            <a:ext cx="835317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ctr">
              <a:defRPr u="sng">
                <a:solidFill>
                  <a:schemeClr val="tx1"/>
                </a:solidFill>
                <a:latin typeface="Arial" panose="020B0604020202020204" pitchFamily="34" charset="0"/>
              </a:defRPr>
            </a:lvl1pPr>
            <a:lvl2pPr marL="742950" indent="-285750" algn="ctr">
              <a:defRPr u="sng">
                <a:solidFill>
                  <a:schemeClr val="tx1"/>
                </a:solidFill>
                <a:latin typeface="Arial" panose="020B0604020202020204" pitchFamily="34" charset="0"/>
              </a:defRPr>
            </a:lvl2pPr>
            <a:lvl3pPr marL="1143000" indent="-228600" algn="ctr">
              <a:defRPr u="sng">
                <a:solidFill>
                  <a:schemeClr val="tx1"/>
                </a:solidFill>
                <a:latin typeface="Arial" panose="020B0604020202020204" pitchFamily="34" charset="0"/>
              </a:defRPr>
            </a:lvl3pPr>
            <a:lvl4pPr marL="1600200" indent="-228600" algn="ctr">
              <a:defRPr u="sng">
                <a:solidFill>
                  <a:schemeClr val="tx1"/>
                </a:solidFill>
                <a:latin typeface="Arial" panose="020B0604020202020204" pitchFamily="34" charset="0"/>
              </a:defRPr>
            </a:lvl4pPr>
            <a:lvl5pPr marL="2057400" indent="-228600" algn="ctr">
              <a:defRPr u="sng">
                <a:solidFill>
                  <a:schemeClr val="tx1"/>
                </a:solidFill>
                <a:latin typeface="Arial" panose="020B0604020202020204" pitchFamily="34" charset="0"/>
              </a:defRPr>
            </a:lvl5pPr>
            <a:lvl6pPr marL="2514600" indent="-228600" algn="ctr" eaLnBrk="0" fontAlgn="base" hangingPunct="0">
              <a:spcBef>
                <a:spcPct val="0"/>
              </a:spcBef>
              <a:spcAft>
                <a:spcPct val="0"/>
              </a:spcAft>
              <a:defRPr u="sng">
                <a:solidFill>
                  <a:schemeClr val="tx1"/>
                </a:solidFill>
                <a:latin typeface="Arial" panose="020B0604020202020204" pitchFamily="34" charset="0"/>
              </a:defRPr>
            </a:lvl6pPr>
            <a:lvl7pPr marL="2971800" indent="-228600" algn="ctr" eaLnBrk="0" fontAlgn="base" hangingPunct="0">
              <a:spcBef>
                <a:spcPct val="0"/>
              </a:spcBef>
              <a:spcAft>
                <a:spcPct val="0"/>
              </a:spcAft>
              <a:defRPr u="sng">
                <a:solidFill>
                  <a:schemeClr val="tx1"/>
                </a:solidFill>
                <a:latin typeface="Arial" panose="020B0604020202020204" pitchFamily="34" charset="0"/>
              </a:defRPr>
            </a:lvl7pPr>
            <a:lvl8pPr marL="3429000" indent="-228600" algn="ctr" eaLnBrk="0" fontAlgn="base" hangingPunct="0">
              <a:spcBef>
                <a:spcPct val="0"/>
              </a:spcBef>
              <a:spcAft>
                <a:spcPct val="0"/>
              </a:spcAft>
              <a:defRPr u="sng">
                <a:solidFill>
                  <a:schemeClr val="tx1"/>
                </a:solidFill>
                <a:latin typeface="Arial" panose="020B0604020202020204" pitchFamily="34" charset="0"/>
              </a:defRPr>
            </a:lvl8pPr>
            <a:lvl9pPr marL="3886200" indent="-228600" algn="ctr"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s-ES" altLang="es-ES" sz="2000" b="1" u="none" dirty="0">
                <a:solidFill>
                  <a:srgbClr val="0070C0"/>
                </a:solidFill>
              </a:rPr>
              <a:t>Plataforma contra la privatización del Canal de Isabel II</a:t>
            </a:r>
          </a:p>
          <a:p>
            <a:pPr eaLnBrk="1" hangingPunct="1"/>
            <a:endParaRPr lang="es-ES" altLang="es-ES" sz="800" b="1" i="1" u="none" dirty="0"/>
          </a:p>
        </p:txBody>
      </p:sp>
      <p:sp>
        <p:nvSpPr>
          <p:cNvPr id="2" name="Rectángulo 1"/>
          <p:cNvSpPr/>
          <p:nvPr/>
        </p:nvSpPr>
        <p:spPr>
          <a:xfrm>
            <a:off x="683568" y="4437112"/>
            <a:ext cx="7848872" cy="2000548"/>
          </a:xfrm>
          <a:prstGeom prst="rect">
            <a:avLst/>
          </a:prstGeom>
        </p:spPr>
        <p:txBody>
          <a:bodyPr wrap="square">
            <a:spAutoFit/>
          </a:bodyPr>
          <a:lstStyle/>
          <a:p>
            <a:pPr algn="ctr"/>
            <a:endParaRPr lang="es-ES" altLang="es-ES" sz="2400" b="1" dirty="0" smtClean="0">
              <a:latin typeface="Arial" panose="020B0604020202020204" pitchFamily="34" charset="0"/>
              <a:cs typeface="Arial" panose="020B0604020202020204" pitchFamily="34" charset="0"/>
            </a:endParaRPr>
          </a:p>
          <a:p>
            <a:pPr algn="ctr"/>
            <a:r>
              <a:rPr lang="es-ES" altLang="es-ES" sz="2000" dirty="0" smtClean="0">
                <a:solidFill>
                  <a:srgbClr val="0070C0"/>
                </a:solidFill>
                <a:latin typeface="Arial" panose="020B0604020202020204" pitchFamily="34" charset="0"/>
                <a:cs typeface="Arial" panose="020B0604020202020204" pitchFamily="34" charset="0"/>
              </a:rPr>
              <a:t>WEB:  www.plataformacontralaprivatizaciondelcanaldeisabelii.org</a:t>
            </a:r>
          </a:p>
          <a:p>
            <a:pPr algn="ctr"/>
            <a:endParaRPr lang="es-ES" altLang="es-ES" sz="2000" dirty="0">
              <a:solidFill>
                <a:srgbClr val="0070C0"/>
              </a:solidFill>
              <a:latin typeface="Arial" panose="020B0604020202020204" pitchFamily="34" charset="0"/>
              <a:cs typeface="Arial" panose="020B0604020202020204" pitchFamily="34" charset="0"/>
            </a:endParaRPr>
          </a:p>
          <a:p>
            <a:pPr algn="ctr"/>
            <a:r>
              <a:rPr lang="es-ES" altLang="es-ES" sz="2000" dirty="0" smtClean="0">
                <a:solidFill>
                  <a:srgbClr val="0070C0"/>
                </a:solidFill>
                <a:latin typeface="Arial" panose="020B0604020202020204" pitchFamily="34" charset="0"/>
                <a:cs typeface="Arial" panose="020B0604020202020204" pitchFamily="34" charset="0"/>
              </a:rPr>
              <a:t>E-mail:  aguapublicamadrid@gmail.com</a:t>
            </a:r>
          </a:p>
          <a:p>
            <a:pPr algn="ctr"/>
            <a:r>
              <a:rPr lang="es-ES" altLang="es-ES" sz="2000" dirty="0" smtClean="0">
                <a:latin typeface="Arial" panose="020B0604020202020204" pitchFamily="34" charset="0"/>
                <a:cs typeface="Arial" panose="020B0604020202020204" pitchFamily="34" charset="0"/>
              </a:rPr>
              <a:t> </a:t>
            </a:r>
          </a:p>
          <a:p>
            <a:pPr algn="ctr"/>
            <a:r>
              <a:rPr lang="es-ES" altLang="es-ES" sz="2000" dirty="0" smtClean="0">
                <a:latin typeface="Arial" panose="020B0604020202020204" pitchFamily="34" charset="0"/>
                <a:cs typeface="Arial" panose="020B0604020202020204" pitchFamily="34" charset="0"/>
              </a:rPr>
              <a:t> </a:t>
            </a:r>
            <a:endParaRPr lang="es-ES" altLang="es-ES" sz="2000" dirty="0">
              <a:latin typeface="Arial" panose="020B0604020202020204" pitchFamily="34" charset="0"/>
              <a:cs typeface="Arial" panose="020B0604020202020204" pitchFamily="34" charset="0"/>
            </a:endParaRPr>
          </a:p>
        </p:txBody>
      </p:sp>
      <p:pic>
        <p:nvPicPr>
          <p:cNvPr id="6" name="Picture 9" descr="elaguanoesunanegoci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83768" y="2276872"/>
            <a:ext cx="4442216" cy="20515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8178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55576" y="620688"/>
            <a:ext cx="7632848" cy="461665"/>
          </a:xfrm>
          <a:prstGeom prst="rect">
            <a:avLst/>
          </a:prstGeom>
          <a:noFill/>
        </p:spPr>
        <p:txBody>
          <a:bodyPr wrap="square" rtlCol="0">
            <a:spAutoFit/>
          </a:bodyPr>
          <a:lstStyle/>
          <a:p>
            <a:r>
              <a:rPr lang="es-ES" sz="2400" b="1" dirty="0" smtClean="0">
                <a:solidFill>
                  <a:schemeClr val="accent2">
                    <a:lumMod val="75000"/>
                  </a:schemeClr>
                </a:solidFill>
                <a:latin typeface="Arial" panose="020B0604020202020204" pitchFamily="34" charset="0"/>
                <a:cs typeface="Arial" panose="020B0604020202020204" pitchFamily="34" charset="0"/>
              </a:rPr>
              <a:t>LA SITUACIÓN ACTUAL DEL CANAL DE ISABEL II</a:t>
            </a:r>
            <a:endParaRPr lang="es-ES" sz="2400" b="1" dirty="0">
              <a:solidFill>
                <a:schemeClr val="accent2">
                  <a:lumMod val="75000"/>
                </a:schemeClr>
              </a:solidFill>
              <a:latin typeface="Arial" panose="020B0604020202020204" pitchFamily="34" charset="0"/>
              <a:cs typeface="Arial" panose="020B0604020202020204" pitchFamily="34" charset="0"/>
            </a:endParaRPr>
          </a:p>
        </p:txBody>
      </p:sp>
      <p:sp>
        <p:nvSpPr>
          <p:cNvPr id="5" name="CuadroTexto 4"/>
          <p:cNvSpPr txBox="1"/>
          <p:nvPr/>
        </p:nvSpPr>
        <p:spPr>
          <a:xfrm>
            <a:off x="323528" y="1412776"/>
            <a:ext cx="8712968" cy="4955203"/>
          </a:xfrm>
          <a:prstGeom prst="rect">
            <a:avLst/>
          </a:prstGeom>
          <a:noFill/>
        </p:spPr>
        <p:txBody>
          <a:bodyPr wrap="square" rtlCol="0">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El proceso de privatización del CYII (2008-2015) ha demostrado: su irracionalidad; su opacidad; la falta de democracia en las decisiones, el vaciamiento de las competencias municipales y la </a:t>
            </a:r>
            <a:r>
              <a:rPr lang="es-ES" sz="2000" dirty="0">
                <a:latin typeface="Arial" panose="020B0604020202020204" pitchFamily="34" charset="0"/>
                <a:cs typeface="Arial" panose="020B0604020202020204" pitchFamily="34" charset="0"/>
              </a:rPr>
              <a:t>degradación del servicio </a:t>
            </a:r>
            <a:r>
              <a:rPr lang="es-ES" sz="2000" dirty="0" smtClean="0">
                <a:latin typeface="Arial" panose="020B0604020202020204" pitchFamily="34" charset="0"/>
                <a:cs typeface="Arial" panose="020B0604020202020204" pitchFamily="34" charset="0"/>
              </a:rPr>
              <a:t>público</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a:latin typeface="Arial" panose="020B0604020202020204" pitchFamily="34" charset="0"/>
                <a:cs typeface="Arial" panose="020B0604020202020204" pitchFamily="34" charset="0"/>
              </a:rPr>
              <a:t>En estos años ha existido una oposición social, institucional y jurídica contra la privatización, que junto a la crisis existente ha impedido la privatización del Canal  “stricto </a:t>
            </a:r>
            <a:r>
              <a:rPr lang="es-ES" sz="2000" dirty="0" smtClean="0">
                <a:latin typeface="Arial" panose="020B0604020202020204" pitchFamily="34" charset="0"/>
                <a:cs typeface="Arial" panose="020B0604020202020204" pitchFamily="34" charset="0"/>
              </a:rPr>
              <a:t>sensu”</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Un  hito muy importante fue la firma por los ayuntamientos de los convenios de adhesión al nuevo modelo de gestión y la cesión de la gestión del ciclo integral del agua a la futura sociedad anónima. </a:t>
            </a:r>
            <a:endParaRPr lang="es-E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Otro hito: la creación en 2012 de se Canal Gestión S.A., con el fin de facilitar la posterior privatización. Sus accionistas son públicos (82,4% </a:t>
            </a:r>
            <a:r>
              <a:rPr lang="es-ES" sz="2000" dirty="0">
                <a:latin typeface="Arial" panose="020B0604020202020204" pitchFamily="34" charset="0"/>
                <a:cs typeface="Arial" panose="020B0604020202020204" pitchFamily="34" charset="0"/>
              </a:rPr>
              <a:t>c</a:t>
            </a:r>
            <a:r>
              <a:rPr lang="es-ES" sz="2000" dirty="0" smtClean="0">
                <a:latin typeface="Arial" panose="020B0604020202020204" pitchFamily="34" charset="0"/>
                <a:cs typeface="Arial" panose="020B0604020202020204" pitchFamily="34" charset="0"/>
              </a:rPr>
              <a:t>omunidad </a:t>
            </a:r>
            <a:r>
              <a:rPr lang="es-ES" sz="2000" dirty="0">
                <a:latin typeface="Arial" panose="020B0604020202020204" pitchFamily="34" charset="0"/>
                <a:cs typeface="Arial" panose="020B0604020202020204" pitchFamily="34" charset="0"/>
              </a:rPr>
              <a:t>a</a:t>
            </a:r>
            <a:r>
              <a:rPr lang="es-ES" sz="2000" dirty="0" smtClean="0">
                <a:latin typeface="Arial" panose="020B0604020202020204" pitchFamily="34" charset="0"/>
                <a:cs typeface="Arial" panose="020B0604020202020204" pitchFamily="34" charset="0"/>
              </a:rPr>
              <a:t>utónoma y 17,6% ayuntamientos), pero funciona como una sociedad privada, como se ha constatado en el periodo 2012-2015.  </a:t>
            </a:r>
          </a:p>
        </p:txBody>
      </p:sp>
    </p:spTree>
    <p:extLst>
      <p:ext uri="{BB962C8B-B14F-4D97-AF65-F5344CB8AC3E}">
        <p14:creationId xmlns:p14="http://schemas.microsoft.com/office/powerpoint/2010/main" xmlns="" val="1039767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63588" y="548680"/>
            <a:ext cx="7668852" cy="461665"/>
          </a:xfrm>
          <a:prstGeom prst="rect">
            <a:avLst/>
          </a:prstGeom>
          <a:noFill/>
        </p:spPr>
        <p:txBody>
          <a:bodyPr wrap="square" rtlCol="0">
            <a:spAutoFit/>
          </a:bodyPr>
          <a:lstStyle/>
          <a:p>
            <a:pPr algn="ctr"/>
            <a:r>
              <a:rPr lang="es-ES" sz="2400" b="1" dirty="0" smtClean="0">
                <a:solidFill>
                  <a:schemeClr val="accent2">
                    <a:lumMod val="75000"/>
                  </a:schemeClr>
                </a:solidFill>
                <a:latin typeface="Arial" panose="020B0604020202020204" pitchFamily="34" charset="0"/>
                <a:cs typeface="Arial" panose="020B0604020202020204" pitchFamily="34" charset="0"/>
              </a:rPr>
              <a:t>EL FUNCIONAMIENTO DE CANAL GESTIÓN S.A.</a:t>
            </a:r>
            <a:endParaRPr lang="es-ES" sz="2400" b="1" dirty="0">
              <a:solidFill>
                <a:schemeClr val="accent2">
                  <a:lumMod val="75000"/>
                </a:schemeClr>
              </a:solidFill>
              <a:latin typeface="Arial" panose="020B0604020202020204" pitchFamily="34" charset="0"/>
              <a:cs typeface="Arial" panose="020B0604020202020204" pitchFamily="34" charset="0"/>
            </a:endParaRPr>
          </a:p>
        </p:txBody>
      </p:sp>
      <p:sp>
        <p:nvSpPr>
          <p:cNvPr id="5" name="CuadroTexto 4"/>
          <p:cNvSpPr txBox="1"/>
          <p:nvPr/>
        </p:nvSpPr>
        <p:spPr>
          <a:xfrm>
            <a:off x="251520" y="1196752"/>
            <a:ext cx="8892480" cy="5339923"/>
          </a:xfrm>
          <a:prstGeom prst="rect">
            <a:avLst/>
          </a:prstGeom>
          <a:noFill/>
        </p:spPr>
        <p:txBody>
          <a:bodyPr wrap="square" rtlCol="0">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El funcionamiento de Canal Gestión se ha caracterizado por el saqueo de sus activos y el derribo de los pilares básicos del servicio público, sustituyéndose los   intereses generales por los intereses del PP. </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Modelo de gestión mercantil, con ánimo de lucro, de funcionamiento opaco y depredador con el patrimonio y las competencias municipales.. </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Actúa como una empresa privada, con estrategias expansivas. Ejemplos: compra de INALSA; caso GSS-Venture, presunta corrupción en </a:t>
            </a:r>
            <a:r>
              <a:rPr lang="es-ES" sz="2000" dirty="0" err="1" smtClean="0">
                <a:latin typeface="Arial" panose="020B0604020202020204" pitchFamily="34" charset="0"/>
                <a:cs typeface="Arial" panose="020B0604020202020204" pitchFamily="34" charset="0"/>
              </a:rPr>
              <a:t>Hispanagua</a:t>
            </a:r>
            <a:r>
              <a:rPr lang="es-ES" sz="2000" dirty="0" smtClean="0">
                <a:latin typeface="Arial" panose="020B0604020202020204" pitchFamily="34" charset="0"/>
                <a:cs typeface="Arial" panose="020B0604020202020204" pitchFamily="34" charset="0"/>
              </a:rPr>
              <a:t>; licitación Aguas de Pasto (Colombia); </a:t>
            </a:r>
            <a:r>
              <a:rPr lang="es-ES" sz="2000" dirty="0">
                <a:latin typeface="Arial" panose="020B0604020202020204" pitchFamily="34" charset="0"/>
                <a:cs typeface="Arial" panose="020B0604020202020204" pitchFamily="34" charset="0"/>
              </a:rPr>
              <a:t>denuncia Cámara de Cuentas </a:t>
            </a:r>
            <a:r>
              <a:rPr lang="es-ES" sz="2000" dirty="0" smtClean="0">
                <a:latin typeface="Arial" panose="020B0604020202020204" pitchFamily="34" charset="0"/>
                <a:cs typeface="Arial" panose="020B0604020202020204" pitchFamily="34" charset="0"/>
              </a:rPr>
              <a:t>sobre contrataciones.</a:t>
            </a:r>
            <a:endParaRPr lang="es-ES" sz="2000" dirty="0">
              <a:latin typeface="Arial" panose="020B0604020202020204" pitchFamily="34" charset="0"/>
              <a:cs typeface="Arial" panose="020B0604020202020204" pitchFamily="34" charset="0"/>
            </a:endParaRPr>
          </a:p>
          <a:p>
            <a:endParaRPr lang="es-ES" sz="100" dirty="0">
              <a:latin typeface="Arial" panose="020B0604020202020204" pitchFamily="34" charset="0"/>
              <a:cs typeface="Arial" panose="020B0604020202020204" pitchFamily="34" charset="0"/>
            </a:endParaRP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El PP ha </a:t>
            </a:r>
            <a:r>
              <a:rPr lang="es-ES" sz="2000" dirty="0" err="1" smtClean="0">
                <a:latin typeface="Arial" panose="020B0604020202020204" pitchFamily="34" charset="0"/>
                <a:cs typeface="Arial" panose="020B0604020202020204" pitchFamily="34" charset="0"/>
              </a:rPr>
              <a:t>patrimonializado</a:t>
            </a:r>
            <a:r>
              <a:rPr lang="es-ES" sz="2000" dirty="0" smtClean="0">
                <a:latin typeface="Arial" panose="020B0604020202020204" pitchFamily="34" charset="0"/>
                <a:cs typeface="Arial" panose="020B0604020202020204" pitchFamily="34" charset="0"/>
              </a:rPr>
              <a:t> el Canal, Su Consejo de Administración está copado por militantes del PP, algunos de ellos imputados ( (José Manuel Serra, Antonio de Guindos).Utilización del sistema de puertas giratorias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Incremento exponencial de los cortes y condenas de suministro de agua</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Después de las elecciones la situación no ha cambiado sustancialmente, con la salvedad del representante del Ayuntamiento de Madrid.</a:t>
            </a:r>
          </a:p>
        </p:txBody>
      </p:sp>
    </p:spTree>
    <p:extLst>
      <p:ext uri="{BB962C8B-B14F-4D97-AF65-F5344CB8AC3E}">
        <p14:creationId xmlns:p14="http://schemas.microsoft.com/office/powerpoint/2010/main" xmlns="" val="4152308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63588" y="764704"/>
            <a:ext cx="7452828" cy="461665"/>
          </a:xfrm>
          <a:prstGeom prst="rect">
            <a:avLst/>
          </a:prstGeom>
          <a:noFill/>
        </p:spPr>
        <p:txBody>
          <a:bodyPr wrap="square" rtlCol="0">
            <a:spAutoFit/>
          </a:bodyPr>
          <a:lstStyle/>
          <a:p>
            <a:pPr algn="ctr"/>
            <a:r>
              <a:rPr lang="es-ES" sz="2400" b="1" dirty="0" smtClean="0">
                <a:solidFill>
                  <a:schemeClr val="accent2">
                    <a:lumMod val="75000"/>
                  </a:schemeClr>
                </a:solidFill>
                <a:latin typeface="Arial" panose="020B0604020202020204" pitchFamily="34" charset="0"/>
                <a:cs typeface="Arial" panose="020B0604020202020204" pitchFamily="34" charset="0"/>
              </a:rPr>
              <a:t>LA SITUACIÓN DE CANAL GESTIÓN S.A.</a:t>
            </a:r>
            <a:endParaRPr lang="es-ES" sz="2400" b="1" dirty="0">
              <a:solidFill>
                <a:schemeClr val="accent2">
                  <a:lumMod val="75000"/>
                </a:schemeClr>
              </a:solidFill>
              <a:latin typeface="Arial" panose="020B0604020202020204" pitchFamily="34" charset="0"/>
              <a:cs typeface="Arial" panose="020B0604020202020204" pitchFamily="34" charset="0"/>
            </a:endParaRPr>
          </a:p>
        </p:txBody>
      </p:sp>
      <p:sp>
        <p:nvSpPr>
          <p:cNvPr id="5" name="CuadroTexto 4"/>
          <p:cNvSpPr txBox="1"/>
          <p:nvPr/>
        </p:nvSpPr>
        <p:spPr>
          <a:xfrm>
            <a:off x="251520" y="1628800"/>
            <a:ext cx="8712968" cy="4154984"/>
          </a:xfrm>
          <a:prstGeom prst="rect">
            <a:avLst/>
          </a:prstGeom>
          <a:noFill/>
        </p:spPr>
        <p:txBody>
          <a:bodyPr wrap="square" rtlCol="0">
            <a:spAutoFit/>
          </a:bodyPr>
          <a:lstStyle/>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El objetivo de Canal Gestión es maximizar los beneficios , para hacer mas atractiva la sociedad a los potenciales accionistas privados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Para ello se ha realizado una agresiva reducción de costes, consiguiendo beneficios de 556 M de € en el periodo 2012-2014 (432 M de € se destinaron a beneficios</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Para ello se están reduciendo drásticamente los gastos de personal (bajos salarios, precariedad, disminución de </a:t>
            </a:r>
            <a:r>
              <a:rPr lang="es-ES" sz="2000" dirty="0">
                <a:latin typeface="Arial" panose="020B0604020202020204" pitchFamily="34" charset="0"/>
                <a:cs typeface="Arial" panose="020B0604020202020204" pitchFamily="34" charset="0"/>
              </a:rPr>
              <a:t>l</a:t>
            </a:r>
            <a:r>
              <a:rPr lang="es-ES" sz="2000" dirty="0" smtClean="0">
                <a:latin typeface="Arial" panose="020B0604020202020204" pitchFamily="34" charset="0"/>
                <a:cs typeface="Arial" panose="020B0604020202020204" pitchFamily="34" charset="0"/>
              </a:rPr>
              <a:t>a cualificación, externalizaciones) y de inversiones, se han subido las tarifas y se mantienen </a:t>
            </a:r>
            <a:r>
              <a:rPr lang="es-ES" sz="2000" dirty="0" err="1" smtClean="0">
                <a:latin typeface="Arial" panose="020B0604020202020204" pitchFamily="34" charset="0"/>
                <a:cs typeface="Arial" panose="020B0604020202020204" pitchFamily="34" charset="0"/>
              </a:rPr>
              <a:t>kas</a:t>
            </a:r>
            <a:r>
              <a:rPr lang="es-ES" sz="2000" dirty="0" smtClean="0">
                <a:latin typeface="Arial" panose="020B0604020202020204" pitchFamily="34" charset="0"/>
                <a:cs typeface="Arial" panose="020B0604020202020204" pitchFamily="34" charset="0"/>
              </a:rPr>
              <a:t> altas tasas de endeudamiento, a costa de comprometer la sostenibilidad del Canal</a:t>
            </a:r>
          </a:p>
          <a:p>
            <a:endParaRPr lang="es-ES" sz="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Emisión, en 2015, de bonos por valor de 500 </a:t>
            </a:r>
            <a:r>
              <a:rPr lang="es-ES" sz="2000" dirty="0" err="1" smtClean="0">
                <a:latin typeface="Arial" panose="020B0604020202020204" pitchFamily="34" charset="0"/>
                <a:cs typeface="Arial" panose="020B0604020202020204" pitchFamily="34" charset="0"/>
              </a:rPr>
              <a:t>mllones</a:t>
            </a:r>
            <a:r>
              <a:rPr lang="es-ES" sz="2000" dirty="0" smtClean="0">
                <a:latin typeface="Arial" panose="020B0604020202020204" pitchFamily="34" charset="0"/>
                <a:cs typeface="Arial" panose="020B0604020202020204" pitchFamily="34" charset="0"/>
              </a:rPr>
              <a:t>, comprados por fondos de inversión (fondos buitre)i.</a:t>
            </a:r>
            <a:endParaRPr lang="es-ES"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48770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xmlns="" val="4159598311"/>
              </p:ext>
            </p:extLst>
          </p:nvPr>
        </p:nvGraphicFramePr>
        <p:xfrm>
          <a:off x="755576" y="1556791"/>
          <a:ext cx="7344815" cy="2915793"/>
        </p:xfrm>
        <a:graphic>
          <a:graphicData uri="http://schemas.openxmlformats.org/drawingml/2006/table">
            <a:tbl>
              <a:tblPr firstRow="1" firstCol="1" bandRow="1">
                <a:tableStyleId>{5C22544A-7EE6-4342-B048-85BDC9FD1C3A}</a:tableStyleId>
              </a:tblPr>
              <a:tblGrid>
                <a:gridCol w="4032448"/>
                <a:gridCol w="1656184"/>
                <a:gridCol w="1656183"/>
              </a:tblGrid>
              <a:tr h="275563">
                <a:tc>
                  <a:txBody>
                    <a:bodyPr/>
                    <a:lstStyle/>
                    <a:p>
                      <a:pPr>
                        <a:lnSpc>
                          <a:spcPct val="107000"/>
                        </a:lnSpc>
                        <a:spcAft>
                          <a:spcPts val="0"/>
                        </a:spcAft>
                      </a:pPr>
                      <a:r>
                        <a:rPr lang="es-ES" sz="1800" b="1" dirty="0">
                          <a:effectLst/>
                          <a:latin typeface="+mj-lt"/>
                        </a:rPr>
                        <a:t> </a:t>
                      </a:r>
                      <a:r>
                        <a:rPr lang="es-ES" sz="1800" b="1" dirty="0" smtClean="0">
                          <a:effectLst/>
                          <a:latin typeface="+mj-lt"/>
                        </a:rPr>
                        <a:t> </a:t>
                      </a:r>
                      <a:endParaRPr lang="es-ES" sz="1800" b="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800" b="1" dirty="0" smtClean="0">
                          <a:effectLst/>
                          <a:latin typeface="+mj-lt"/>
                          <a:ea typeface="Calibri" panose="020F0502020204030204" pitchFamily="34" charset="0"/>
                          <a:cs typeface="Times New Roman" panose="02020603050405020304" pitchFamily="18" charset="0"/>
                        </a:rPr>
                        <a:t>2008-2011</a:t>
                      </a:r>
                      <a:endParaRPr lang="es-ES" sz="1800" b="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800" b="1" dirty="0" smtClean="0">
                          <a:effectLst/>
                          <a:latin typeface="+mj-lt"/>
                        </a:rPr>
                        <a:t>2012-2014</a:t>
                      </a:r>
                      <a:endParaRPr lang="es-ES" sz="1800" b="1" dirty="0">
                        <a:effectLst/>
                        <a:latin typeface="+mj-lt"/>
                        <a:ea typeface="Calibri" panose="020F0502020204030204" pitchFamily="34" charset="0"/>
                        <a:cs typeface="Times New Roman" panose="02020603050405020304" pitchFamily="18" charset="0"/>
                      </a:endParaRPr>
                    </a:p>
                  </a:txBody>
                  <a:tcPr marL="68580" marR="68580" marT="0" marB="0"/>
                </a:tc>
              </a:tr>
              <a:tr h="275563">
                <a:tc>
                  <a:txBody>
                    <a:bodyPr/>
                    <a:lstStyle/>
                    <a:p>
                      <a:pPr>
                        <a:lnSpc>
                          <a:spcPct val="107000"/>
                        </a:lnSpc>
                        <a:spcAft>
                          <a:spcPts val="0"/>
                        </a:spcAft>
                      </a:pPr>
                      <a:r>
                        <a:rPr lang="es-ES" sz="1800" b="1" dirty="0" smtClean="0">
                          <a:effectLst/>
                          <a:latin typeface="+mj-lt"/>
                          <a:ea typeface="Calibri" panose="020F0502020204030204" pitchFamily="34" charset="0"/>
                          <a:cs typeface="Times New Roman" panose="02020603050405020304" pitchFamily="18" charset="0"/>
                        </a:rPr>
                        <a:t>Población abastecida </a:t>
                      </a:r>
                      <a:endParaRPr lang="es-ES" sz="1400" b="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+ 0,07%</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- 0,22%</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r h="263342">
                <a:tc>
                  <a:txBody>
                    <a:bodyPr/>
                    <a:lstStyle/>
                    <a:p>
                      <a:pPr>
                        <a:lnSpc>
                          <a:spcPct val="107000"/>
                        </a:lnSpc>
                        <a:spcAft>
                          <a:spcPts val="0"/>
                        </a:spcAft>
                      </a:pPr>
                      <a:r>
                        <a:rPr lang="es-ES" sz="1800" b="1" dirty="0" smtClean="0">
                          <a:effectLst/>
                          <a:latin typeface="+mj-lt"/>
                          <a:ea typeface="Calibri" panose="020F0502020204030204" pitchFamily="34" charset="0"/>
                          <a:cs typeface="Times New Roman" panose="02020603050405020304" pitchFamily="18" charset="0"/>
                        </a:rPr>
                        <a:t>Agua derivada para</a:t>
                      </a:r>
                      <a:r>
                        <a:rPr lang="es-ES" sz="1800" b="1" baseline="0" dirty="0" smtClean="0">
                          <a:effectLst/>
                          <a:latin typeface="+mj-lt"/>
                          <a:ea typeface="Calibri" panose="020F0502020204030204" pitchFamily="34" charset="0"/>
                          <a:cs typeface="Times New Roman" panose="02020603050405020304" pitchFamily="18" charset="0"/>
                        </a:rPr>
                        <a:t> consumo</a:t>
                      </a:r>
                      <a:endParaRPr lang="es-ES" sz="1800" b="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-0,31%</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- 2,8%</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r h="257558">
                <a:tc>
                  <a:txBody>
                    <a:bodyPr/>
                    <a:lstStyle/>
                    <a:p>
                      <a:pPr>
                        <a:lnSpc>
                          <a:spcPct val="107000"/>
                        </a:lnSpc>
                        <a:spcAft>
                          <a:spcPts val="0"/>
                        </a:spcAft>
                      </a:pPr>
                      <a:endParaRPr lang="es-ES" sz="800" b="1" dirty="0">
                        <a:effectLst/>
                        <a:latin typeface="+mj-lt"/>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gn="ctr"/>
                      <a:endParaRPr lang="es-ES" b="1" dirty="0">
                        <a:latin typeface="Arial" panose="020B0604020202020204" pitchFamily="34" charset="0"/>
                        <a:cs typeface="Arial" panose="020B0604020202020204" pitchFamily="34" charset="0"/>
                      </a:endParaRPr>
                    </a:p>
                  </a:txBody>
                  <a:tcPr marL="68580" marR="68580" marT="0" marB="0">
                    <a:solidFill>
                      <a:srgbClr val="0070C0"/>
                    </a:solidFill>
                  </a:tcPr>
                </a:tc>
                <a:tc>
                  <a:txBody>
                    <a:bodyPr/>
                    <a:lstStyle/>
                    <a:p>
                      <a:pPr algn="ctr"/>
                      <a:endParaRPr lang="es-ES" b="1" dirty="0">
                        <a:latin typeface="Arial" panose="020B0604020202020204" pitchFamily="34" charset="0"/>
                        <a:cs typeface="Arial" panose="020B0604020202020204" pitchFamily="34" charset="0"/>
                      </a:endParaRPr>
                    </a:p>
                  </a:txBody>
                  <a:tcPr marL="68580" marR="68580" marT="0" marB="0">
                    <a:solidFill>
                      <a:srgbClr val="0070C0"/>
                    </a:solidFill>
                  </a:tcPr>
                </a:tc>
              </a:tr>
              <a:tr h="263342">
                <a:tc>
                  <a:txBody>
                    <a:bodyPr/>
                    <a:lstStyle/>
                    <a:p>
                      <a:pPr>
                        <a:lnSpc>
                          <a:spcPct val="107000"/>
                        </a:lnSpc>
                        <a:spcAft>
                          <a:spcPts val="0"/>
                        </a:spcAft>
                      </a:pPr>
                      <a:r>
                        <a:rPr lang="es-ES" sz="1800" b="1" dirty="0" smtClean="0">
                          <a:effectLst/>
                          <a:latin typeface="+mj-lt"/>
                          <a:ea typeface="+mn-ea"/>
                          <a:cs typeface="+mn-cs"/>
                        </a:rPr>
                        <a:t>Cifra</a:t>
                      </a:r>
                      <a:r>
                        <a:rPr lang="es-ES" sz="1800" b="1" baseline="0" dirty="0" smtClean="0">
                          <a:effectLst/>
                          <a:latin typeface="+mj-lt"/>
                          <a:ea typeface="+mn-ea"/>
                          <a:cs typeface="+mn-cs"/>
                        </a:rPr>
                        <a:t> de negocio  </a:t>
                      </a:r>
                      <a:endParaRPr lang="es-ES" sz="1800" b="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1,37%</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+4,71%</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r h="263342">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800" b="1" dirty="0" smtClean="0">
                          <a:effectLst/>
                          <a:latin typeface="+mj-lt"/>
                        </a:rPr>
                        <a:t>Beneficios</a:t>
                      </a:r>
                      <a:r>
                        <a:rPr lang="es-ES" sz="1800" b="1" baseline="0" dirty="0" smtClean="0">
                          <a:effectLst/>
                          <a:latin typeface="+mj-lt"/>
                        </a:rPr>
                        <a:t> o Resultados</a:t>
                      </a:r>
                      <a:endParaRPr kumimoji="0" lang="es-ES" sz="1800" b="1" kern="1200" dirty="0" smtClean="0">
                        <a:solidFill>
                          <a:schemeClr val="l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+4,04%</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+ 22,3%</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r h="275563">
                <a:tc>
                  <a:txBody>
                    <a:bodyPr/>
                    <a:lstStyle/>
                    <a:p>
                      <a:pPr>
                        <a:lnSpc>
                          <a:spcPct val="107000"/>
                        </a:lnSpc>
                        <a:spcAft>
                          <a:spcPts val="0"/>
                        </a:spcAft>
                      </a:pPr>
                      <a:r>
                        <a:rPr lang="es-ES" sz="1800" b="1" dirty="0">
                          <a:effectLst/>
                          <a:latin typeface="+mj-lt"/>
                        </a:rPr>
                        <a:t> </a:t>
                      </a:r>
                      <a:endParaRPr lang="es-ES" sz="1800" b="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endParaRPr lang="es-ES" b="1">
                        <a:latin typeface="Arial" panose="020B0604020202020204" pitchFamily="34" charset="0"/>
                        <a:cs typeface="Arial" panose="020B0604020202020204" pitchFamily="34" charset="0"/>
                      </a:endParaRPr>
                    </a:p>
                  </a:txBody>
                  <a:tcPr marL="68580" marR="68580" marT="0" marB="0">
                    <a:solidFill>
                      <a:srgbClr val="0070C0"/>
                    </a:solidFill>
                  </a:tcPr>
                </a:tc>
                <a:tc>
                  <a:txBody>
                    <a:bodyPr/>
                    <a:lstStyle/>
                    <a:p>
                      <a:pPr algn="ctr"/>
                      <a:endParaRPr lang="es-ES" b="1" dirty="0">
                        <a:latin typeface="Arial" panose="020B0604020202020204" pitchFamily="34" charset="0"/>
                        <a:cs typeface="Arial" panose="020B0604020202020204" pitchFamily="34" charset="0"/>
                      </a:endParaRPr>
                    </a:p>
                  </a:txBody>
                  <a:tcPr marL="68580" marR="68580" marT="0" marB="0">
                    <a:solidFill>
                      <a:srgbClr val="0070C0"/>
                    </a:solidFill>
                  </a:tcPr>
                </a:tc>
              </a:tr>
              <a:tr h="263342">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800" b="1" dirty="0" smtClean="0">
                          <a:effectLst/>
                          <a:latin typeface="+mj-lt"/>
                        </a:rPr>
                        <a:t>Gastos</a:t>
                      </a:r>
                      <a:r>
                        <a:rPr lang="es-ES" sz="1800" b="1" baseline="0" dirty="0" smtClean="0">
                          <a:effectLst/>
                          <a:latin typeface="+mj-lt"/>
                        </a:rPr>
                        <a:t> de </a:t>
                      </a:r>
                      <a:r>
                        <a:rPr lang="es-ES" sz="1800" b="1" dirty="0" smtClean="0">
                          <a:effectLst/>
                          <a:latin typeface="+mj-lt"/>
                        </a:rPr>
                        <a:t>personal </a:t>
                      </a:r>
                      <a:endParaRPr kumimoji="0" lang="es-ES" sz="1800" b="0" kern="1200" dirty="0" smtClean="0">
                        <a:solidFill>
                          <a:schemeClr val="l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a:t>
                      </a:r>
                      <a:r>
                        <a:rPr lang="es-ES" b="1" baseline="0" dirty="0" smtClean="0">
                          <a:latin typeface="Arial" panose="020B0604020202020204" pitchFamily="34" charset="0"/>
                          <a:cs typeface="Arial" panose="020B0604020202020204" pitchFamily="34" charset="0"/>
                        </a:rPr>
                        <a:t> 0,1%</a:t>
                      </a:r>
                      <a:endParaRPr lang="es-ES" b="1" dirty="0">
                        <a:latin typeface="Arial" panose="020B0604020202020204" pitchFamily="34" charset="0"/>
                        <a:cs typeface="Arial" panose="020B0604020202020204" pitchFamily="34"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latin typeface="Arial" panose="020B0604020202020204" pitchFamily="34" charset="0"/>
                          <a:cs typeface="Arial" panose="020B0604020202020204" pitchFamily="34" charset="0"/>
                        </a:rPr>
                        <a:t>- 4,04%</a:t>
                      </a:r>
                    </a:p>
                  </a:txBody>
                  <a:tcPr marL="68580" marR="68580" marT="0" marB="0"/>
                </a:tc>
              </a:tr>
              <a:tr h="263342">
                <a:tc>
                  <a:txBody>
                    <a:bodyPr/>
                    <a:lstStyle/>
                    <a:p>
                      <a:pPr>
                        <a:lnSpc>
                          <a:spcPct val="107000"/>
                        </a:lnSpc>
                        <a:spcAft>
                          <a:spcPts val="0"/>
                        </a:spcAft>
                      </a:pPr>
                      <a:r>
                        <a:rPr lang="es-ES" sz="1800" b="1" dirty="0" smtClean="0">
                          <a:effectLst/>
                          <a:latin typeface="+mj-lt"/>
                        </a:rPr>
                        <a:t>Inversiones</a:t>
                      </a:r>
                      <a:r>
                        <a:rPr kumimoji="0" lang="es-ES" sz="1800" b="0" kern="1200" baseline="0" dirty="0" smtClean="0">
                          <a:solidFill>
                            <a:schemeClr val="lt1"/>
                          </a:solidFill>
                          <a:effectLst/>
                          <a:latin typeface="+mn-lt"/>
                          <a:ea typeface="+mn-ea"/>
                          <a:cs typeface="+mn-cs"/>
                        </a:rPr>
                        <a:t> </a:t>
                      </a:r>
                      <a:r>
                        <a:rPr kumimoji="0" lang="es-ES" sz="1800" b="1" kern="1200" baseline="0" dirty="0" smtClean="0">
                          <a:solidFill>
                            <a:schemeClr val="lt1"/>
                          </a:solidFill>
                          <a:effectLst/>
                          <a:latin typeface="+mn-lt"/>
                          <a:ea typeface="+mn-ea"/>
                          <a:cs typeface="+mn-cs"/>
                        </a:rPr>
                        <a:t>reales</a:t>
                      </a:r>
                      <a:r>
                        <a:rPr kumimoji="0" lang="es-ES" sz="1800" b="0" kern="1200" baseline="0" dirty="0" smtClean="0">
                          <a:solidFill>
                            <a:schemeClr val="lt1"/>
                          </a:solidFill>
                          <a:effectLst/>
                          <a:latin typeface="+mn-lt"/>
                          <a:ea typeface="+mn-ea"/>
                          <a:cs typeface="+mn-cs"/>
                        </a:rPr>
                        <a:t> </a:t>
                      </a:r>
                      <a:endParaRPr lang="es-ES" sz="1800" b="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-1,21%</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- 15,10%*</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r h="263342">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800" b="1" dirty="0" smtClean="0">
                          <a:effectLst/>
                          <a:latin typeface="+mj-lt"/>
                        </a:rPr>
                        <a:t>Endeudamiento </a:t>
                      </a:r>
                      <a:endParaRPr kumimoji="0" lang="es-ES" sz="1800" b="0" kern="1200" dirty="0" smtClean="0">
                        <a:solidFill>
                          <a:schemeClr val="l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+ 11,02%</a:t>
                      </a:r>
                      <a:endParaRPr lang="es-ES" b="1" dirty="0">
                        <a:latin typeface="Arial" panose="020B0604020202020204" pitchFamily="34" charset="0"/>
                        <a:cs typeface="Arial" panose="020B0604020202020204" pitchFamily="34" charset="0"/>
                      </a:endParaRPr>
                    </a:p>
                  </a:txBody>
                  <a:tcPr marL="68580" marR="68580" marT="0" marB="0"/>
                </a:tc>
                <a:tc>
                  <a:txBody>
                    <a:bodyPr/>
                    <a:lstStyle/>
                    <a:p>
                      <a:pPr algn="ctr"/>
                      <a:r>
                        <a:rPr lang="es-ES" b="1" dirty="0" smtClean="0">
                          <a:latin typeface="Arial" panose="020B0604020202020204" pitchFamily="34" charset="0"/>
                          <a:cs typeface="Arial" panose="020B0604020202020204" pitchFamily="34" charset="0"/>
                        </a:rPr>
                        <a:t>-0,7%</a:t>
                      </a:r>
                      <a:endParaRPr lang="es-ES" b="1" dirty="0">
                        <a:latin typeface="Arial" panose="020B0604020202020204" pitchFamily="34" charset="0"/>
                        <a:cs typeface="Arial" panose="020B0604020202020204" pitchFamily="34" charset="0"/>
                      </a:endParaRPr>
                    </a:p>
                  </a:txBody>
                  <a:tcPr marL="68580" marR="68580" marT="0" marB="0">
                    <a:solidFill>
                      <a:srgbClr val="FFFF99"/>
                    </a:solidFill>
                  </a:tcPr>
                </a:tc>
              </a:tr>
            </a:tbl>
          </a:graphicData>
        </a:graphic>
      </p:graphicFrame>
      <p:sp>
        <p:nvSpPr>
          <p:cNvPr id="3" name="CuadroTexto 2"/>
          <p:cNvSpPr txBox="1"/>
          <p:nvPr/>
        </p:nvSpPr>
        <p:spPr>
          <a:xfrm>
            <a:off x="755576" y="620688"/>
            <a:ext cx="7632848" cy="769441"/>
          </a:xfrm>
          <a:prstGeom prst="rect">
            <a:avLst/>
          </a:prstGeom>
          <a:noFill/>
        </p:spPr>
        <p:txBody>
          <a:bodyPr wrap="square" rtlCol="0">
            <a:spAutoFit/>
          </a:bodyPr>
          <a:lstStyle/>
          <a:p>
            <a:pPr algn="ctr"/>
            <a:r>
              <a:rPr lang="es-ES" sz="2400" b="1" dirty="0" smtClean="0">
                <a:solidFill>
                  <a:srgbClr val="0070C0"/>
                </a:solidFill>
                <a:latin typeface="+mj-lt"/>
              </a:rPr>
              <a:t>INDICADORES TÈCNICO ECONÓMICOS DEL CANAL GESTIÓN</a:t>
            </a:r>
          </a:p>
          <a:p>
            <a:pPr algn="ctr"/>
            <a:r>
              <a:rPr lang="es-ES" sz="2000" b="1" dirty="0" smtClean="0">
                <a:solidFill>
                  <a:srgbClr val="0070C0"/>
                </a:solidFill>
                <a:latin typeface="+mj-lt"/>
              </a:rPr>
              <a:t>Variación media anual en cada periodo</a:t>
            </a:r>
            <a:endParaRPr lang="es-ES" sz="2000" b="1" dirty="0">
              <a:solidFill>
                <a:srgbClr val="0070C0"/>
              </a:solidFill>
              <a:latin typeface="+mj-lt"/>
            </a:endParaRPr>
          </a:p>
        </p:txBody>
      </p:sp>
      <p:sp>
        <p:nvSpPr>
          <p:cNvPr id="5" name="CuadroTexto 4"/>
          <p:cNvSpPr txBox="1"/>
          <p:nvPr/>
        </p:nvSpPr>
        <p:spPr>
          <a:xfrm>
            <a:off x="467544" y="4797152"/>
            <a:ext cx="8352928" cy="2308324"/>
          </a:xfrm>
          <a:prstGeom prst="rect">
            <a:avLst/>
          </a:prstGeom>
          <a:noFill/>
        </p:spPr>
        <p:txBody>
          <a:bodyPr wrap="square" rtlCol="0">
            <a:spAutoFit/>
          </a:bodyPr>
          <a:lstStyle/>
          <a:p>
            <a:pPr algn="ctr"/>
            <a:r>
              <a:rPr lang="es-ES" u="sng" dirty="0" smtClean="0">
                <a:latin typeface="Arial" panose="020B0604020202020204" pitchFamily="34" charset="0"/>
                <a:cs typeface="Arial" panose="020B0604020202020204" pitchFamily="34" charset="0"/>
              </a:rPr>
              <a:t>DATOS 2014</a:t>
            </a:r>
          </a:p>
          <a:p>
            <a:pPr marL="285750" indent="-285750">
              <a:buFont typeface="Courier New" panose="02070309020205020404" pitchFamily="49" charset="0"/>
              <a:buChar char="o"/>
            </a:pPr>
            <a:r>
              <a:rPr lang="es-ES" dirty="0" smtClean="0">
                <a:latin typeface="Arial" panose="020B0604020202020204" pitchFamily="34" charset="0"/>
                <a:cs typeface="Arial" panose="020B0604020202020204" pitchFamily="34" charset="0"/>
              </a:rPr>
              <a:t> Cifra de negocio: </a:t>
            </a:r>
            <a:r>
              <a:rPr lang="es-ES" b="1" dirty="0" smtClean="0">
                <a:latin typeface="Arial" panose="020B0604020202020204" pitchFamily="34" charset="0"/>
                <a:cs typeface="Arial" panose="020B0604020202020204" pitchFamily="34" charset="0"/>
              </a:rPr>
              <a:t>830,6 millones de €</a:t>
            </a:r>
          </a:p>
          <a:p>
            <a:pPr marL="285750" indent="-285750">
              <a:buFont typeface="Courier New" panose="02070309020205020404" pitchFamily="49" charset="0"/>
              <a:buChar char="o"/>
            </a:pPr>
            <a:r>
              <a:rPr lang="es-ES" dirty="0" smtClean="0">
                <a:latin typeface="Arial" panose="020B0604020202020204" pitchFamily="34" charset="0"/>
                <a:cs typeface="Arial" panose="020B0604020202020204" pitchFamily="34" charset="0"/>
              </a:rPr>
              <a:t> Beneficios: </a:t>
            </a:r>
            <a:r>
              <a:rPr lang="es-ES" b="1" dirty="0" smtClean="0">
                <a:latin typeface="Arial" panose="020B0604020202020204" pitchFamily="34" charset="0"/>
                <a:cs typeface="Arial" panose="020B0604020202020204" pitchFamily="34" charset="0"/>
              </a:rPr>
              <a:t>225,6 millones de €</a:t>
            </a:r>
          </a:p>
          <a:p>
            <a:pPr marL="285750" indent="-285750">
              <a:buFont typeface="Courier New" panose="02070309020205020404" pitchFamily="49" charset="0"/>
              <a:buChar char="o"/>
            </a:pPr>
            <a:r>
              <a:rPr lang="es-ES" dirty="0" smtClean="0">
                <a:latin typeface="Arial" panose="020B0604020202020204" pitchFamily="34" charset="0"/>
                <a:cs typeface="Arial" panose="020B0604020202020204" pitchFamily="34" charset="0"/>
              </a:rPr>
              <a:t> Porcentaje beneficios / cifra de negocio</a:t>
            </a:r>
            <a:r>
              <a:rPr lang="es-ES" b="1" i="1" dirty="0" smtClean="0">
                <a:latin typeface="Arial" panose="020B0604020202020204" pitchFamily="34" charset="0"/>
                <a:cs typeface="Arial" panose="020B0604020202020204" pitchFamily="34" charset="0"/>
              </a:rPr>
              <a:t>:  27,1%</a:t>
            </a:r>
          </a:p>
          <a:p>
            <a:pPr marL="285750" indent="-285750">
              <a:buFont typeface="Courier New" panose="02070309020205020404" pitchFamily="49" charset="0"/>
              <a:buChar char="o"/>
            </a:pPr>
            <a:r>
              <a:rPr lang="es-ES" i="1"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Dividendos: </a:t>
            </a:r>
            <a:r>
              <a:rPr lang="es-ES" b="1" dirty="0" smtClean="0">
                <a:latin typeface="Arial" panose="020B0604020202020204" pitchFamily="34" charset="0"/>
                <a:cs typeface="Arial" panose="020B0604020202020204" pitchFamily="34" charset="0"/>
              </a:rPr>
              <a:t>153,9 millones de €</a:t>
            </a:r>
          </a:p>
          <a:p>
            <a:pPr marL="285750" indent="-285750">
              <a:buFont typeface="Courier New" panose="02070309020205020404" pitchFamily="49" charset="0"/>
              <a:buChar char="o"/>
            </a:pPr>
            <a:r>
              <a:rPr lang="es-ES" dirty="0" smtClean="0">
                <a:latin typeface="Arial" panose="020B0604020202020204" pitchFamily="34" charset="0"/>
                <a:cs typeface="Arial" panose="020B0604020202020204" pitchFamily="34" charset="0"/>
              </a:rPr>
              <a:t> Endeudamiento: </a:t>
            </a:r>
            <a:r>
              <a:rPr lang="es-ES" b="1" dirty="0" smtClean="0">
                <a:latin typeface="Arial" panose="020B0604020202020204" pitchFamily="34" charset="0"/>
                <a:cs typeface="Arial" panose="020B0604020202020204" pitchFamily="34" charset="0"/>
              </a:rPr>
              <a:t>1.130,0 </a:t>
            </a:r>
            <a:r>
              <a:rPr lang="es-ES" b="1" dirty="0">
                <a:latin typeface="Arial" panose="020B0604020202020204" pitchFamily="34" charset="0"/>
                <a:cs typeface="Arial" panose="020B0604020202020204" pitchFamily="34" charset="0"/>
              </a:rPr>
              <a:t>millones de €</a:t>
            </a:r>
          </a:p>
          <a:p>
            <a:pPr marL="285750" indent="-285750">
              <a:buFont typeface="Courier New" panose="02070309020205020404" pitchFamily="49" charset="0"/>
              <a:buChar char="o"/>
            </a:pPr>
            <a:endParaRPr lang="es-ES"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s-ES" dirty="0" smtClean="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p:txBody>
      </p:sp>
      <p:sp>
        <p:nvSpPr>
          <p:cNvPr id="4" name="CuadroTexto 3"/>
          <p:cNvSpPr txBox="1"/>
          <p:nvPr/>
        </p:nvSpPr>
        <p:spPr>
          <a:xfrm>
            <a:off x="755576" y="4413197"/>
            <a:ext cx="7416824" cy="338554"/>
          </a:xfrm>
          <a:prstGeom prst="rect">
            <a:avLst/>
          </a:prstGeom>
          <a:noFill/>
        </p:spPr>
        <p:txBody>
          <a:bodyPr wrap="square" rtlCol="0">
            <a:spAutoFit/>
          </a:bodyPr>
          <a:lstStyle/>
          <a:p>
            <a:r>
              <a:rPr lang="es-ES" sz="1600" dirty="0" smtClean="0">
                <a:latin typeface="Arial" panose="020B0604020202020204" pitchFamily="34" charset="0"/>
                <a:cs typeface="Arial" panose="020B0604020202020204" pitchFamily="34" charset="0"/>
              </a:rPr>
              <a:t>* Sólo para el periodo 2012-2014. No se han encontrado datos de 2015</a:t>
            </a: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822850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23528" y="260648"/>
            <a:ext cx="8568952" cy="1200329"/>
          </a:xfrm>
          <a:prstGeom prst="rect">
            <a:avLst/>
          </a:prstGeom>
          <a:noFill/>
        </p:spPr>
        <p:txBody>
          <a:bodyPr wrap="square" rtlCol="0">
            <a:spAutoFit/>
          </a:bodyPr>
          <a:lstStyle/>
          <a:p>
            <a:pPr algn="ctr"/>
            <a:r>
              <a:rPr lang="es-ES" sz="2400" b="1" dirty="0" smtClean="0">
                <a:solidFill>
                  <a:srgbClr val="0218BE"/>
                </a:solidFill>
                <a:latin typeface="Arial" panose="020B0604020202020204" pitchFamily="34" charset="0"/>
                <a:cs typeface="Arial" panose="020B0604020202020204" pitchFamily="34" charset="0"/>
              </a:rPr>
              <a:t>ACUERDO POR UNA GESTIÓN PÚBLICA, TRANSPARENTE Y PARTICIPATIVA DEL AGUA EN LA COMUNIDAD DE MADRID</a:t>
            </a:r>
            <a:endParaRPr lang="es-ES" sz="2400" b="1" dirty="0">
              <a:solidFill>
                <a:srgbClr val="0218BE"/>
              </a:solidFill>
              <a:latin typeface="Arial" panose="020B0604020202020204" pitchFamily="34" charset="0"/>
              <a:cs typeface="Arial" panose="020B0604020202020204" pitchFamily="34" charset="0"/>
            </a:endParaRPr>
          </a:p>
        </p:txBody>
      </p:sp>
      <p:sp>
        <p:nvSpPr>
          <p:cNvPr id="5" name="CuadroTexto 4"/>
          <p:cNvSpPr txBox="1"/>
          <p:nvPr/>
        </p:nvSpPr>
        <p:spPr>
          <a:xfrm>
            <a:off x="395536" y="1460977"/>
            <a:ext cx="8748464" cy="4985980"/>
          </a:xfrm>
          <a:prstGeom prst="rect">
            <a:avLst/>
          </a:prstGeom>
          <a:noFill/>
        </p:spPr>
        <p:txBody>
          <a:bodyPr wrap="square" rtlCol="0">
            <a:spAutoFit/>
          </a:bodyPr>
          <a:lstStyle/>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En </a:t>
            </a:r>
            <a:r>
              <a:rPr lang="es-ES" sz="2000" dirty="0">
                <a:latin typeface="Arial" panose="020B0604020202020204" pitchFamily="34" charset="0"/>
                <a:cs typeface="Arial" panose="020B0604020202020204" pitchFamily="34" charset="0"/>
              </a:rPr>
              <a:t>enero de 2015 se promueve un acuerdo entre organizaciones políticas y sociales, por la gestión pública del agua y por un nuevo modelo de gestión del CYII. Se </a:t>
            </a:r>
            <a:r>
              <a:rPr lang="es-ES" sz="2000" dirty="0" smtClean="0">
                <a:latin typeface="Arial" panose="020B0604020202020204" pitchFamily="34" charset="0"/>
                <a:cs typeface="Arial" panose="020B0604020202020204" pitchFamily="34" charset="0"/>
              </a:rPr>
              <a:t>adhieren a él </a:t>
            </a:r>
            <a:r>
              <a:rPr lang="es-ES" sz="2000" dirty="0">
                <a:latin typeface="Arial" panose="020B0604020202020204" pitchFamily="34" charset="0"/>
                <a:cs typeface="Arial" panose="020B0604020202020204" pitchFamily="34" charset="0"/>
              </a:rPr>
              <a:t>unas 40 </a:t>
            </a:r>
            <a:r>
              <a:rPr lang="es-ES" sz="2000" dirty="0" smtClean="0">
                <a:latin typeface="Arial" panose="020B0604020202020204" pitchFamily="34" charset="0"/>
                <a:cs typeface="Arial" panose="020B0604020202020204" pitchFamily="34" charset="0"/>
              </a:rPr>
              <a:t>organizacione</a:t>
            </a:r>
            <a:r>
              <a:rPr lang="es-ES" dirty="0" smtClean="0">
                <a:latin typeface="Arial" panose="020B0604020202020204" pitchFamily="34" charset="0"/>
                <a:cs typeface="Arial" panose="020B0604020202020204" pitchFamily="34" charset="0"/>
              </a:rPr>
              <a:t>s</a:t>
            </a:r>
          </a:p>
          <a:p>
            <a:pPr marL="285750" indent="-285750">
              <a:buFont typeface="Arial" panose="020B0604020202020204" pitchFamily="34" charset="0"/>
              <a:buChar char="•"/>
            </a:pPr>
            <a:endParaRPr lang="es-ES" sz="800" dirty="0" smtClean="0">
              <a:latin typeface="Arial" panose="020B0604020202020204" pitchFamily="34" charset="0"/>
              <a:cs typeface="Arial" panose="020B0604020202020204" pitchFamily="34" charset="0"/>
            </a:endParaRPr>
          </a:p>
          <a:p>
            <a:pPr algn="ctr"/>
            <a:r>
              <a:rPr lang="es-ES" sz="2000" u="sng" dirty="0" smtClean="0">
                <a:latin typeface="Arial" panose="020B0604020202020204" pitchFamily="34" charset="0"/>
                <a:cs typeface="Arial" panose="020B0604020202020204" pitchFamily="34" charset="0"/>
              </a:rPr>
              <a:t>COMPROMISOS DEL ACUERDO</a:t>
            </a:r>
          </a:p>
          <a:p>
            <a:endParaRPr lang="es-ES" sz="800" u="sng"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Paralización inmediata y definitiva de la privatización del Canal.</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Establecimiento de un nuevo modelo de gestión: basado en:</a:t>
            </a:r>
          </a:p>
          <a:p>
            <a:endParaRPr lang="es-ES" sz="800" dirty="0" smtClean="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Gestión 100% púbica. Retorno a su condición de ente público.</a:t>
            </a:r>
          </a:p>
          <a:p>
            <a:r>
              <a:rPr lang="es-ES" sz="2000" dirty="0" smtClean="0">
                <a:latin typeface="Arial" panose="020B0604020202020204" pitchFamily="34" charset="0"/>
                <a:cs typeface="Arial" panose="020B0604020202020204" pitchFamily="34" charset="0"/>
              </a:rPr>
              <a:t>     -   </a:t>
            </a:r>
            <a:r>
              <a:rPr lang="es-ES" dirty="0" smtClean="0">
                <a:latin typeface="Arial" panose="020B0604020202020204" pitchFamily="34" charset="0"/>
                <a:cs typeface="Arial" panose="020B0604020202020204" pitchFamily="34" charset="0"/>
              </a:rPr>
              <a:t>Modelo </a:t>
            </a:r>
            <a:r>
              <a:rPr lang="es-ES" dirty="0">
                <a:latin typeface="Arial" panose="020B0604020202020204" pitchFamily="34" charset="0"/>
                <a:cs typeface="Arial" panose="020B0604020202020204" pitchFamily="34" charset="0"/>
              </a:rPr>
              <a:t>no mercantil.</a:t>
            </a:r>
            <a:endParaRPr lang="es-ES" dirty="0" smtClean="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Modelo </a:t>
            </a:r>
            <a:r>
              <a:rPr lang="es-ES" dirty="0">
                <a:latin typeface="Arial" panose="020B0604020202020204" pitchFamily="34" charset="0"/>
                <a:cs typeface="Arial" panose="020B0604020202020204" pitchFamily="34" charset="0"/>
              </a:rPr>
              <a:t>cooperativo, respetuoso con las competencias de los </a:t>
            </a:r>
            <a:r>
              <a:rPr lang="es-ES" dirty="0" err="1" smtClean="0">
                <a:latin typeface="Arial" panose="020B0604020202020204" pitchFamily="34" charset="0"/>
                <a:cs typeface="Arial" panose="020B0604020202020204" pitchFamily="34" charset="0"/>
              </a:rPr>
              <a:t>aytos</a:t>
            </a:r>
            <a:r>
              <a:rPr lang="es-ES" dirty="0" smtClean="0">
                <a:latin typeface="Arial" panose="020B0604020202020204" pitchFamily="34" charset="0"/>
                <a:cs typeface="Arial" panose="020B0604020202020204" pitchFamily="34" charset="0"/>
              </a:rPr>
              <a:t>.</a:t>
            </a: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   Orientada al uso sostenible del agua y respetuosa con el ambiente. R</a:t>
            </a:r>
          </a:p>
          <a:p>
            <a:r>
              <a:rPr lang="es-ES" dirty="0" smtClean="0">
                <a:latin typeface="Arial" panose="020B0604020202020204" pitchFamily="34" charset="0"/>
                <a:cs typeface="Arial" panose="020B0604020202020204" pitchFamily="34" charset="0"/>
              </a:rPr>
              <a:t>     -   Prestación servicio de calidad. Evaluación con indicadores públicos</a:t>
            </a: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   Gestión plural, transparente, con rendición de cuentas y participación.</a:t>
            </a:r>
          </a:p>
          <a:p>
            <a:r>
              <a:rPr lang="es-ES" dirty="0" smtClean="0">
                <a:latin typeface="Arial" panose="020B0604020202020204" pitchFamily="34" charset="0"/>
                <a:cs typeface="Arial" panose="020B0604020202020204" pitchFamily="34" charset="0"/>
              </a:rPr>
              <a:t>     -   Creación del Observatorio del Agua, instrumento de participación ciudadana</a:t>
            </a: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   Respetuoso con los derechos de sus trabajadores. </a:t>
            </a:r>
            <a:endParaRPr lang="es-ES" dirty="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4099869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23528" y="620688"/>
            <a:ext cx="8496944" cy="1384995"/>
          </a:xfrm>
          <a:prstGeom prst="rect">
            <a:avLst/>
          </a:prstGeom>
          <a:noFill/>
        </p:spPr>
        <p:txBody>
          <a:bodyPr wrap="square" rtlCol="0">
            <a:spAutoFit/>
          </a:bodyPr>
          <a:lstStyle/>
          <a:p>
            <a:pPr algn="ctr"/>
            <a:r>
              <a:rPr lang="es-ES" sz="2000" b="1" dirty="0" smtClean="0">
                <a:solidFill>
                  <a:srgbClr val="0218BE"/>
                </a:solidFill>
                <a:latin typeface="Arial" panose="020B0604020202020204" pitchFamily="34" charset="0"/>
                <a:cs typeface="Arial" panose="020B0604020202020204" pitchFamily="34" charset="0"/>
              </a:rPr>
              <a:t>ACUERDO POR UNA GESTIÓN PÚBLICA, TRANSPARENTE Y PARTICIPATIVA DEL AGUA EN LA COMUNIDAD DE MADRID</a:t>
            </a:r>
          </a:p>
          <a:p>
            <a:pPr algn="ctr"/>
            <a:endParaRPr lang="es-ES" sz="1600" b="1" dirty="0" smtClean="0">
              <a:solidFill>
                <a:srgbClr val="0218BE"/>
              </a:solidFill>
              <a:latin typeface="Arial" panose="020B0604020202020204" pitchFamily="34" charset="0"/>
              <a:cs typeface="Arial" panose="020B0604020202020204" pitchFamily="34" charset="0"/>
            </a:endParaRPr>
          </a:p>
          <a:p>
            <a:pPr algn="ctr"/>
            <a:r>
              <a:rPr lang="es-ES" sz="2800" b="1" dirty="0" smtClean="0">
                <a:solidFill>
                  <a:srgbClr val="0218BE"/>
                </a:solidFill>
                <a:latin typeface="Arial" panose="020B0604020202020204" pitchFamily="34" charset="0"/>
                <a:cs typeface="Arial" panose="020B0604020202020204" pitchFamily="34" charset="0"/>
              </a:rPr>
              <a:t>¿Qué dice  el acuerdo sobre los ayuntamientos?           </a:t>
            </a:r>
            <a:endParaRPr lang="es-ES" sz="2800" b="1" dirty="0">
              <a:solidFill>
                <a:srgbClr val="0218BE"/>
              </a:solidFill>
              <a:latin typeface="Arial" panose="020B0604020202020204" pitchFamily="34" charset="0"/>
              <a:cs typeface="Arial" panose="020B0604020202020204" pitchFamily="34" charset="0"/>
            </a:endParaRPr>
          </a:p>
        </p:txBody>
      </p:sp>
      <p:sp>
        <p:nvSpPr>
          <p:cNvPr id="5" name="CuadroTexto 4"/>
          <p:cNvSpPr txBox="1"/>
          <p:nvPr/>
        </p:nvSpPr>
        <p:spPr>
          <a:xfrm>
            <a:off x="395536" y="2204864"/>
            <a:ext cx="8424936" cy="3662541"/>
          </a:xfrm>
          <a:prstGeom prst="rect">
            <a:avLst/>
          </a:prstGeom>
          <a:noFill/>
        </p:spPr>
        <p:txBody>
          <a:bodyPr wrap="square" rtlCol="0">
            <a:spAutoFit/>
          </a:bodyPr>
          <a:lstStyle/>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Modelo cooperativo entre las administraciones con competencia en el  agua (Estado, Autonomía  y ayuntamientos).</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Reforzar el peso de los ayuntamientos en los órganos de dirección</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Respeto de la autonomía municipal en </a:t>
            </a:r>
            <a:r>
              <a:rPr lang="es-ES" sz="2000" dirty="0" err="1" smtClean="0">
                <a:latin typeface="Arial" panose="020B0604020202020204" pitchFamily="34" charset="0"/>
                <a:cs typeface="Arial" panose="020B0604020202020204" pitchFamily="34" charset="0"/>
              </a:rPr>
              <a:t>en</a:t>
            </a:r>
            <a:r>
              <a:rPr lang="es-ES" sz="2000" dirty="0" smtClean="0">
                <a:latin typeface="Arial" panose="020B0604020202020204" pitchFamily="34" charset="0"/>
                <a:cs typeface="Arial" panose="020B0604020202020204" pitchFamily="34" charset="0"/>
              </a:rPr>
              <a:t> la elección de la forma de gestión de sus servicios. </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La colaboración del Canal con los ayuntamientos tendrá consideración de encomienda de gestión</a:t>
            </a:r>
          </a:p>
          <a:p>
            <a:pPr marL="285750" indent="-285750">
              <a:buFont typeface="Arial" panose="020B0604020202020204" pitchFamily="34" charset="0"/>
              <a:buChar char="•"/>
            </a:pPr>
            <a:endParaRPr lang="es-ES" sz="800" u="sng"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En caso de excedentes económicos, una parte podría dedicarse a financiar las nuevas obras y/o las deudas municipales que tengan que ver con el ciclo integral del agua.</a:t>
            </a:r>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018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11560" y="620688"/>
            <a:ext cx="7920880" cy="461665"/>
          </a:xfrm>
          <a:prstGeom prst="rect">
            <a:avLst/>
          </a:prstGeom>
          <a:noFill/>
        </p:spPr>
        <p:txBody>
          <a:bodyPr wrap="square" rtlCol="0">
            <a:spAutoFit/>
          </a:bodyPr>
          <a:lstStyle/>
          <a:p>
            <a:pPr algn="ctr"/>
            <a:r>
              <a:rPr lang="es-ES" dirty="0" smtClean="0"/>
              <a:t> </a:t>
            </a:r>
            <a:r>
              <a:rPr lang="es-ES" sz="2400" b="1" dirty="0" smtClean="0">
                <a:solidFill>
                  <a:srgbClr val="0070C0"/>
                </a:solidFill>
                <a:latin typeface="Arial" panose="020B0604020202020204" pitchFamily="34" charset="0"/>
                <a:cs typeface="Arial" panose="020B0604020202020204" pitchFamily="34" charset="0"/>
              </a:rPr>
              <a:t>EL NUEVO ESCENARIO POLÍTICO</a:t>
            </a:r>
            <a:endParaRPr lang="es-ES" sz="2400" b="1" dirty="0">
              <a:solidFill>
                <a:srgbClr val="0070C0"/>
              </a:solidFill>
              <a:latin typeface="Arial" panose="020B0604020202020204" pitchFamily="34" charset="0"/>
              <a:cs typeface="Arial" panose="020B0604020202020204" pitchFamily="34" charset="0"/>
            </a:endParaRPr>
          </a:p>
        </p:txBody>
      </p:sp>
      <p:sp>
        <p:nvSpPr>
          <p:cNvPr id="2" name="CuadroTexto 1"/>
          <p:cNvSpPr txBox="1"/>
          <p:nvPr/>
        </p:nvSpPr>
        <p:spPr>
          <a:xfrm>
            <a:off x="179512" y="1268760"/>
            <a:ext cx="8856984" cy="5201424"/>
          </a:xfrm>
          <a:prstGeom prst="rect">
            <a:avLst/>
          </a:prstGeom>
          <a:noFill/>
        </p:spPr>
        <p:txBody>
          <a:bodyPr wrap="square" rtlCol="0">
            <a:spAutoFit/>
          </a:bodyPr>
          <a:lstStyle/>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Las elecciones de mayo configuran un escenario más favorable en la lucha contra la privatización del agua.</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 nivel estatal se está consolidando el PACTO SOCIAL POR EL AGUA (≠</a:t>
            </a:r>
            <a:r>
              <a:rPr lang="es-ES" sz="2000" i="1" dirty="0" smtClean="0">
                <a:latin typeface="Arial" panose="020B0604020202020204" pitchFamily="34" charset="0"/>
                <a:cs typeface="Arial" panose="020B0604020202020204" pitchFamily="34" charset="0"/>
              </a:rPr>
              <a:t>iniciativaagua2015</a:t>
            </a:r>
            <a:r>
              <a:rPr lang="es-ES" sz="2000" dirty="0" smtClean="0">
                <a:latin typeface="Arial" panose="020B0604020202020204" pitchFamily="34" charset="0"/>
                <a:cs typeface="Arial" panose="020B0604020202020204" pitchFamily="34" charset="0"/>
              </a:rPr>
              <a:t>≠). Muchos ayuntamientos están recatando los servicios de agua o blindándolos ante posibles privatizaciones</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En la Comunidad de Madrid, el PP ha perdido la mayoría absoluta y el resto de partidos, son sensibles a revertir la situación del Canal.  El PP dice que mantendrá público el Canal, pero mantiene la sociedad anónima y la Ley de 2008 que posibilitó la privatización.</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A nivel local la situación ha cambiado totalmente. Muchos ayuntamientos están gobernados por fuerzas progresistas, incluyendo Madrid y las grandes poblaciones de la Comunidad.</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Cambiar el Canal y establecer un nuevo sistema de gestión 100% pública transparente y, participativo es posible, si somos capaces de coordinar los esfuerzos de todos los interesados.  </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71938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7544" y="908720"/>
            <a:ext cx="7848872" cy="461665"/>
          </a:xfrm>
          <a:prstGeom prst="rect">
            <a:avLst/>
          </a:prstGeom>
          <a:noFill/>
        </p:spPr>
        <p:txBody>
          <a:bodyPr wrap="square" rtlCol="0">
            <a:spAutoFit/>
          </a:bodyPr>
          <a:lstStyle/>
          <a:p>
            <a:pPr algn="ctr"/>
            <a:r>
              <a:rPr lang="es-ES" sz="2400" b="1" dirty="0" smtClean="0">
                <a:solidFill>
                  <a:srgbClr val="0070C0"/>
                </a:solidFill>
                <a:latin typeface="Arial" panose="020B0604020202020204" pitchFamily="34" charset="0"/>
                <a:cs typeface="Arial" panose="020B0604020202020204" pitchFamily="34" charset="0"/>
              </a:rPr>
              <a:t>OBJETIVOS PROPUESTOS POR LA PLATAFORMA</a:t>
            </a:r>
            <a:endParaRPr lang="es-ES" sz="2400" b="1" dirty="0">
              <a:solidFill>
                <a:srgbClr val="0070C0"/>
              </a:solidFill>
              <a:latin typeface="Arial" panose="020B0604020202020204" pitchFamily="34" charset="0"/>
              <a:cs typeface="Arial" panose="020B0604020202020204" pitchFamily="34" charset="0"/>
            </a:endParaRPr>
          </a:p>
        </p:txBody>
      </p:sp>
      <p:sp>
        <p:nvSpPr>
          <p:cNvPr id="2" name="CuadroTexto 1"/>
          <p:cNvSpPr txBox="1"/>
          <p:nvPr/>
        </p:nvSpPr>
        <p:spPr>
          <a:xfrm>
            <a:off x="323528" y="1700808"/>
            <a:ext cx="8568952" cy="4462760"/>
          </a:xfrm>
          <a:prstGeom prst="rect">
            <a:avLst/>
          </a:prstGeom>
          <a:noFill/>
        </p:spPr>
        <p:txBody>
          <a:bodyPr wrap="square" rtlCol="0">
            <a:spAutoFit/>
          </a:bodyPr>
          <a:lstStyle/>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Paralizar definitivamente la privatización del Canal de Isabel II.</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Derogación de los artículos 16 y 17 de la Ley de Acompañamiento de los Presupuestos de 2008, por los que se puso en marcha el proceso de privatización del CYII </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Establecimiento de una nueva Ley que revierta el CYII a su situación de ente público y establezca un nuevo modelo de gestión basado en los principios recogidos en el Acuerdo por una gestión 100% , transparente y participativa del agua en la Comunidad de Madrid de enero de 2015.</a:t>
            </a:r>
          </a:p>
          <a:p>
            <a:endParaRPr lang="es-ES"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Eliminación de los cortes de agua, estableciendo un suministro mínimo vital como derecho humano al agua.</a:t>
            </a:r>
          </a:p>
          <a:p>
            <a:endParaRPr lang="es-ES" sz="9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dirty="0" smtClean="0">
                <a:latin typeface="Arial" panose="020B0604020202020204" pitchFamily="34" charset="0"/>
                <a:cs typeface="Arial" panose="020B0604020202020204" pitchFamily="34" charset="0"/>
              </a:rPr>
              <a:t>Constitución de una Red de Ciudades por el Agua pública en la Comunidad de Madrid</a:t>
            </a:r>
          </a:p>
        </p:txBody>
      </p:sp>
    </p:spTree>
    <p:extLst>
      <p:ext uri="{BB962C8B-B14F-4D97-AF65-F5344CB8AC3E}">
        <p14:creationId xmlns:p14="http://schemas.microsoft.com/office/powerpoint/2010/main" xmlns="" val="2651518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4402</TotalTime>
  <Words>1849</Words>
  <Application>Microsoft Office PowerPoint</Application>
  <PresentationFormat>Presentación en pantalla (4:3)</PresentationFormat>
  <Paragraphs>176</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C.E.H. (CEDEX)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Raquel Iglesias Esteban</dc:creator>
  <cp:lastModifiedBy>USU</cp:lastModifiedBy>
  <cp:revision>347</cp:revision>
  <dcterms:created xsi:type="dcterms:W3CDTF">2015-08-31T12:18:40Z</dcterms:created>
  <dcterms:modified xsi:type="dcterms:W3CDTF">2015-10-26T21:27:49Z</dcterms:modified>
</cp:coreProperties>
</file>